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3" r:id="rId4"/>
    <p:sldId id="260" r:id="rId5"/>
    <p:sldId id="275" r:id="rId6"/>
    <p:sldId id="276" r:id="rId7"/>
    <p:sldId id="277" r:id="rId8"/>
    <p:sldId id="262" r:id="rId9"/>
    <p:sldId id="265" r:id="rId10"/>
    <p:sldId id="257" r:id="rId11"/>
    <p:sldId id="258" r:id="rId12"/>
    <p:sldId id="259" r:id="rId13"/>
    <p:sldId id="267" r:id="rId14"/>
    <p:sldId id="273" r:id="rId15"/>
    <p:sldId id="266" r:id="rId16"/>
    <p:sldId id="268" r:id="rId17"/>
    <p:sldId id="269" r:id="rId18"/>
    <p:sldId id="270" r:id="rId19"/>
    <p:sldId id="274" r:id="rId20"/>
    <p:sldId id="271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6" autoAdjust="0"/>
    <p:restoredTop sz="94660"/>
  </p:normalViewPr>
  <p:slideViewPr>
    <p:cSldViewPr snapToGrid="0">
      <p:cViewPr>
        <p:scale>
          <a:sx n="64" d="100"/>
          <a:sy n="64" d="100"/>
        </p:scale>
        <p:origin x="-1824" y="-10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explosion val="0"/>
            <c:spPr>
              <a:solidFill>
                <a:schemeClr val="tx2"/>
              </a:solidFill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99.9</c:v>
                </c:pt>
                <c:pt idx="1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A5FC-E774-4A18-80E0-BB0F6328B8E1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E2A58-2706-4D78-98A0-9C69BD87FE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69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he </a:t>
            </a:r>
            <a:r>
              <a:rPr lang="en-CA" dirty="0" err="1" smtClean="0"/>
              <a:t>clathrate</a:t>
            </a:r>
            <a:r>
              <a:rPr lang="en-CA" dirty="0" smtClean="0"/>
              <a:t> gun hypothesis is the popular name given to the hypothesis that rises in sea temperatures (and/or falls in sea level) can trigger the sudden release of methane from methane </a:t>
            </a:r>
            <a:r>
              <a:rPr lang="en-CA" dirty="0" err="1" smtClean="0"/>
              <a:t>clathrate</a:t>
            </a:r>
            <a:r>
              <a:rPr lang="en-CA" dirty="0" smtClean="0"/>
              <a:t> compounds buried in </a:t>
            </a:r>
            <a:r>
              <a:rPr lang="en-CA" dirty="0" err="1" smtClean="0"/>
              <a:t>seabeds</a:t>
            </a:r>
            <a:r>
              <a:rPr lang="en-CA" dirty="0" smtClean="0"/>
              <a:t> and permafrost which, because the methane itself is a powerful greenhouse gas, leads to further temperature rise and further methane </a:t>
            </a:r>
            <a:r>
              <a:rPr lang="en-CA" dirty="0" err="1" smtClean="0"/>
              <a:t>clathrate</a:t>
            </a:r>
            <a:r>
              <a:rPr lang="en-CA" dirty="0" smtClean="0"/>
              <a:t> destabilization – in effect initiating a runaway process as irreversible, once started, as the firing of a gun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386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there is</a:t>
            </a:r>
            <a:r>
              <a:rPr lang="en-US" baseline="0" dirty="0" smtClean="0"/>
              <a:t> another twist to the story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2A58-2706-4D78-98A0-9C69BD87FE3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68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9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77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6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30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25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07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03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30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39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82DB8-1C4E-4A3B-BBF0-E40CB22F1259}" type="datetimeFigureOut">
              <a:rPr lang="en-CA" smtClean="0"/>
              <a:t>31/01/2018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D1EB-4C46-4B07-B22B-3412DD3A76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04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//upload.wikimedia.org/wikipedia/commons/5/53/Speciation_modes.sv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hart" Target="../charts/chart1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84" y="1383319"/>
            <a:ext cx="3693112" cy="40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54042" y="288692"/>
            <a:ext cx="9144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/>
              <a:t>Extinction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90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smanian_tiger_Extinc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0456" y="527037"/>
            <a:ext cx="3657600" cy="2743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3846" y="531159"/>
            <a:ext cx="2603348" cy="2065090"/>
            <a:chOff x="276726" y="825041"/>
            <a:chExt cx="2603348" cy="20650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26" y="1264485"/>
              <a:ext cx="2603348" cy="1625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76726" y="825041"/>
              <a:ext cx="2603348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The </a:t>
              </a:r>
              <a:r>
                <a:rPr lang="en-CA" sz="1200" dirty="0" err="1" smtClean="0"/>
                <a:t>Thylacine</a:t>
              </a:r>
              <a:r>
                <a:rPr lang="en-CA" sz="1200" dirty="0" smtClean="0"/>
                <a:t>, and its decedents, were around for about 4 million years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290456" y="524856"/>
            <a:ext cx="36576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 smtClean="0"/>
              <a:t>The last known wild </a:t>
            </a:r>
            <a:r>
              <a:rPr lang="en-CA" sz="1200" dirty="0" err="1" smtClean="0"/>
              <a:t>Thylacine</a:t>
            </a:r>
            <a:r>
              <a:rPr lang="en-CA" sz="1200" dirty="0" smtClean="0"/>
              <a:t> was shot and killed in 1930</a:t>
            </a:r>
            <a:endParaRPr lang="en-CA" sz="1200" dirty="0"/>
          </a:p>
        </p:txBody>
      </p:sp>
      <p:sp>
        <p:nvSpPr>
          <p:cNvPr id="8" name="Rectangle 7"/>
          <p:cNvSpPr/>
          <p:nvPr/>
        </p:nvSpPr>
        <p:spPr>
          <a:xfrm>
            <a:off x="5290456" y="3131737"/>
            <a:ext cx="365760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 smtClean="0"/>
              <a:t>The last known living </a:t>
            </a:r>
            <a:r>
              <a:rPr lang="en-CA" sz="1200" dirty="0" err="1" smtClean="0"/>
              <a:t>Thylacine</a:t>
            </a:r>
            <a:r>
              <a:rPr lang="en-CA" sz="1200" dirty="0" smtClean="0"/>
              <a:t> (in captivity in the Hobart Zoo) died September 7th 1936</a:t>
            </a:r>
            <a:endParaRPr lang="en-CA" sz="1200" dirty="0"/>
          </a:p>
        </p:txBody>
      </p:sp>
      <p:sp>
        <p:nvSpPr>
          <p:cNvPr id="9" name="Rectangle 8"/>
          <p:cNvSpPr/>
          <p:nvPr/>
        </p:nvSpPr>
        <p:spPr>
          <a:xfrm>
            <a:off x="0" y="26910"/>
            <a:ext cx="9144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A tail of extinctions: Tasmanian Tiger (</a:t>
            </a:r>
            <a:r>
              <a:rPr lang="en-CA" i="1" dirty="0" err="1" smtClean="0">
                <a:solidFill>
                  <a:schemeClr val="bg1"/>
                </a:solidFill>
              </a:rPr>
              <a:t>Thylacinus</a:t>
            </a:r>
            <a:r>
              <a:rPr lang="en-CA" i="1" dirty="0" smtClean="0">
                <a:solidFill>
                  <a:schemeClr val="bg1"/>
                </a:solidFill>
              </a:rPr>
              <a:t> cynocephalus</a:t>
            </a:r>
            <a:r>
              <a:rPr lang="en-CA" dirty="0" smtClean="0">
                <a:solidFill>
                  <a:schemeClr val="bg1"/>
                </a:solidFill>
              </a:rPr>
              <a:t>)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78364" y="2524356"/>
            <a:ext cx="1952763" cy="2496104"/>
            <a:chOff x="3024186" y="940638"/>
            <a:chExt cx="1952763" cy="249610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186" y="1952984"/>
              <a:ext cx="1952763" cy="1483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024187" y="940638"/>
              <a:ext cx="1952762" cy="10156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It was the largest carnivorous marsupial of recent times, was  abundant and broadly distributed in Tasmania till about </a:t>
              </a:r>
              <a:r>
                <a:rPr lang="en-CA" sz="1200" dirty="0" err="1" smtClean="0"/>
                <a:t>1800’s</a:t>
              </a:r>
              <a:endParaRPr lang="en-CA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76725" y="3896379"/>
            <a:ext cx="2627461" cy="2186829"/>
            <a:chOff x="5497636" y="750452"/>
            <a:chExt cx="2627461" cy="218682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636" y="1001257"/>
              <a:ext cx="2627461" cy="1936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497636" y="750452"/>
              <a:ext cx="2627461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Livestock killer</a:t>
              </a:r>
              <a:endParaRPr lang="en-CA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75490" y="4378149"/>
            <a:ext cx="1808111" cy="2526910"/>
            <a:chOff x="5802315" y="4298955"/>
            <a:chExt cx="1808111" cy="252691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315" y="4575954"/>
              <a:ext cx="1805697" cy="2249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803226" y="4298955"/>
              <a:ext cx="1807200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Wiped out by man in less than 200 years</a:t>
              </a:r>
              <a:endParaRPr lang="en-CA" sz="12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704157" y="3632250"/>
            <a:ext cx="22438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solidFill>
                  <a:schemeClr val="bg1"/>
                </a:solidFill>
              </a:rPr>
              <a:t>Tasmanian law was introduced in 1936 to protect the Tasmanian tiger</a:t>
            </a:r>
            <a:endParaRPr lang="en-CA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western_black_rhino_driven_to_extinction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14.16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8063" y="1299294"/>
            <a:ext cx="3518975" cy="1979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118927" y="542151"/>
            <a:ext cx="2609850" cy="2385715"/>
            <a:chOff x="288744" y="712087"/>
            <a:chExt cx="2609850" cy="238571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44" y="1173752"/>
              <a:ext cx="260985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88744" y="712087"/>
              <a:ext cx="2603348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The Western Black Rhino  roamed the planet for the last 50 Mio </a:t>
              </a:r>
              <a:r>
                <a:rPr lang="en-CA" sz="1200" dirty="0" err="1" smtClean="0"/>
                <a:t>yrs</a:t>
              </a:r>
              <a:endParaRPr lang="en-CA" sz="1200" dirty="0" smtClean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26910"/>
            <a:ext cx="9144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A tail of extinctions: Western Black Rhino (</a:t>
            </a:r>
            <a:r>
              <a:rPr lang="en-CA" i="1" dirty="0" err="1" smtClean="0">
                <a:solidFill>
                  <a:schemeClr val="bg1"/>
                </a:solidFill>
              </a:rPr>
              <a:t>Diceros</a:t>
            </a:r>
            <a:r>
              <a:rPr lang="en-CA" i="1" dirty="0" smtClean="0">
                <a:solidFill>
                  <a:schemeClr val="bg1"/>
                </a:solidFill>
              </a:rPr>
              <a:t> </a:t>
            </a:r>
            <a:r>
              <a:rPr lang="en-CA" i="1" dirty="0" err="1" smtClean="0">
                <a:solidFill>
                  <a:schemeClr val="bg1"/>
                </a:solidFill>
              </a:rPr>
              <a:t>bicornis</a:t>
            </a:r>
            <a:r>
              <a:rPr lang="en-CA" i="1" dirty="0" smtClean="0">
                <a:solidFill>
                  <a:schemeClr val="bg1"/>
                </a:solidFill>
              </a:rPr>
              <a:t> </a:t>
            </a:r>
            <a:r>
              <a:rPr lang="en-CA" i="1" dirty="0" err="1" smtClean="0">
                <a:solidFill>
                  <a:schemeClr val="bg1"/>
                </a:solidFill>
              </a:rPr>
              <a:t>longipes</a:t>
            </a:r>
            <a:r>
              <a:rPr lang="en-CA" dirty="0" smtClean="0">
                <a:solidFill>
                  <a:schemeClr val="bg1"/>
                </a:solidFill>
              </a:rPr>
              <a:t>)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9609" y="875017"/>
            <a:ext cx="355588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 smtClean="0"/>
              <a:t>There have not been any reports of any sightings or signs since 2006</a:t>
            </a:r>
            <a:endParaRPr lang="en-CA" sz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23852" y="1965841"/>
            <a:ext cx="1952897" cy="2499471"/>
            <a:chOff x="2574198" y="2281535"/>
            <a:chExt cx="1952897" cy="249947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198" y="2743200"/>
              <a:ext cx="1952897" cy="2037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574333" y="2281535"/>
              <a:ext cx="1952762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B</a:t>
              </a:r>
              <a:r>
                <a:rPr lang="en-CA" sz="1200" dirty="0" smtClean="0"/>
                <a:t>y 1960, there were more than 100,000 individuals in the wild in Africa</a:t>
              </a:r>
              <a:endParaRPr lang="en-CA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93228" y="3396011"/>
            <a:ext cx="1796394" cy="2997907"/>
            <a:chOff x="4147708" y="3396011"/>
            <a:chExt cx="1796394" cy="2997907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709" y="4710170"/>
              <a:ext cx="1796393" cy="1683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147708" y="3396011"/>
              <a:ext cx="1796393" cy="13849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Supposedly a medicine asset. On the streets a kilogram is ~$65,000, more expensive than gold, platinum and in many cases cocaine..."</a:t>
              </a:r>
            </a:p>
            <a:p>
              <a:pPr algn="ctr"/>
              <a:endParaRPr lang="en-CA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32606" y="4966143"/>
            <a:ext cx="1802257" cy="1787685"/>
            <a:chOff x="6551272" y="4608981"/>
            <a:chExt cx="1802257" cy="178768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272" y="5024608"/>
              <a:ext cx="1800000" cy="1372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6553529" y="4608981"/>
              <a:ext cx="1800000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Wiped out by man in less than 40 years</a:t>
              </a:r>
              <a:endParaRPr lang="en-CA" sz="12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4685000" y="3291696"/>
            <a:ext cx="3555881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 smtClean="0"/>
              <a:t>Declared extinct in the wild in 2011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91772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721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showWhenStopped="0">
                <p:cTn id="2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4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7526" y="620559"/>
            <a:ext cx="1928474" cy="2173058"/>
            <a:chOff x="357526" y="620559"/>
            <a:chExt cx="1928474" cy="217305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27" y="1261241"/>
              <a:ext cx="1928473" cy="15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57526" y="620559"/>
              <a:ext cx="1928473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Croaking in South American forest </a:t>
              </a:r>
              <a:r>
                <a:rPr lang="en-US" sz="1200" dirty="0"/>
                <a:t>for the last 65 million </a:t>
              </a:r>
              <a:r>
                <a:rPr lang="en-US" sz="1200" dirty="0" smtClean="0"/>
                <a:t>years</a:t>
              </a:r>
              <a:endParaRPr lang="en-US" sz="12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26910"/>
            <a:ext cx="9144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A tail of extinctions: Golden toad (</a:t>
            </a:r>
            <a:r>
              <a:rPr lang="en-CA" i="1" dirty="0" err="1" smtClean="0">
                <a:solidFill>
                  <a:schemeClr val="bg1"/>
                </a:solidFill>
              </a:rPr>
              <a:t>Bufo</a:t>
            </a:r>
            <a:r>
              <a:rPr lang="en-CA" i="1" dirty="0" smtClean="0">
                <a:solidFill>
                  <a:schemeClr val="bg1"/>
                </a:solidFill>
              </a:rPr>
              <a:t> </a:t>
            </a:r>
            <a:r>
              <a:rPr lang="en-CA" i="1" dirty="0" err="1">
                <a:solidFill>
                  <a:schemeClr val="bg1"/>
                </a:solidFill>
              </a:rPr>
              <a:t>periglenes</a:t>
            </a:r>
            <a:r>
              <a:rPr lang="en-CA" i="1" dirty="0">
                <a:solidFill>
                  <a:schemeClr val="bg1"/>
                </a:solidFill>
              </a:rPr>
              <a:t> </a:t>
            </a:r>
            <a:r>
              <a:rPr lang="en-CA" i="1" dirty="0" smtClean="0">
                <a:solidFill>
                  <a:schemeClr val="bg1"/>
                </a:solidFill>
              </a:rPr>
              <a:t>)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90919" y="796186"/>
            <a:ext cx="3275164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 smtClean="0"/>
              <a:t>No </a:t>
            </a:r>
            <a:r>
              <a:rPr lang="en-CA" dirty="0"/>
              <a:t>golden toads have been seen since </a:t>
            </a:r>
            <a:r>
              <a:rPr lang="en-CA" dirty="0" smtClean="0"/>
              <a:t>1989</a:t>
            </a:r>
            <a:endParaRPr lang="en-CA" dirty="0"/>
          </a:p>
        </p:txBody>
      </p:sp>
      <p:grpSp>
        <p:nvGrpSpPr>
          <p:cNvPr id="3" name="Group 2"/>
          <p:cNvGrpSpPr/>
          <p:nvPr/>
        </p:nvGrpSpPr>
        <p:grpSpPr>
          <a:xfrm>
            <a:off x="1803673" y="1813309"/>
            <a:ext cx="1343026" cy="2524304"/>
            <a:chOff x="1803673" y="1813309"/>
            <a:chExt cx="1343026" cy="2524304"/>
          </a:xfrm>
        </p:grpSpPr>
        <p:sp>
          <p:nvSpPr>
            <p:cNvPr id="4" name="Rectangle 3"/>
            <p:cNvSpPr/>
            <p:nvPr/>
          </p:nvSpPr>
          <p:spPr>
            <a:xfrm>
              <a:off x="1803674" y="1813309"/>
              <a:ext cx="1343025" cy="12003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In 1987, more than 1500 golden toads were observed during the breeding period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673" y="3013638"/>
              <a:ext cx="1343025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832576" y="3656717"/>
            <a:ext cx="1941214" cy="2557118"/>
            <a:chOff x="2832576" y="3656717"/>
            <a:chExt cx="1941214" cy="2557118"/>
          </a:xfrm>
        </p:grpSpPr>
        <p:sp>
          <p:nvSpPr>
            <p:cNvPr id="7" name="Rectangle 6"/>
            <p:cNvSpPr/>
            <p:nvPr/>
          </p:nvSpPr>
          <p:spPr>
            <a:xfrm>
              <a:off x="2832576" y="3656717"/>
              <a:ext cx="1941214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Climatic </a:t>
              </a:r>
              <a:r>
                <a:rPr lang="en-CA" sz="1200" dirty="0"/>
                <a:t>change, pollution, ultraviolet radiation, and fungal skin infections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576" y="4303048"/>
              <a:ext cx="1941214" cy="1910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golden_toads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67.504" end="10107.852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6546" y="1442517"/>
            <a:ext cx="3275164" cy="30232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0919" y="4485514"/>
            <a:ext cx="327516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 smtClean="0"/>
              <a:t>Declared extinct in 1992</a:t>
            </a:r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27722" y="5138383"/>
            <a:ext cx="1926392" cy="1712776"/>
            <a:chOff x="4227722" y="5138383"/>
            <a:chExt cx="1926392" cy="1712776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723" y="5576510"/>
              <a:ext cx="1926391" cy="1274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4227722" y="5138383"/>
              <a:ext cx="1926391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Wiped out in less than 30 years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44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6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125"/>
            <a:ext cx="2575719" cy="12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6910"/>
            <a:ext cx="91440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A tail of extinctions: </a:t>
            </a:r>
            <a:r>
              <a:rPr lang="en-CA" dirty="0">
                <a:solidFill>
                  <a:schemeClr val="bg1"/>
                </a:solidFill>
              </a:rPr>
              <a:t>Caribbean Monk Seal (</a:t>
            </a:r>
            <a:r>
              <a:rPr lang="en-CA" i="1" dirty="0" err="1" smtClean="0">
                <a:solidFill>
                  <a:schemeClr val="bg1"/>
                </a:solidFill>
              </a:rPr>
              <a:t>Monachus</a:t>
            </a:r>
            <a:r>
              <a:rPr lang="en-CA" i="1" dirty="0" smtClean="0">
                <a:solidFill>
                  <a:schemeClr val="bg1"/>
                </a:solidFill>
              </a:rPr>
              <a:t> </a:t>
            </a:r>
            <a:r>
              <a:rPr lang="en-CA" i="1" dirty="0" err="1" smtClean="0">
                <a:solidFill>
                  <a:schemeClr val="bg1"/>
                </a:solidFill>
              </a:rPr>
              <a:t>tropicalis</a:t>
            </a:r>
            <a:r>
              <a:rPr lang="en-CA" dirty="0" smtClean="0">
                <a:solidFill>
                  <a:schemeClr val="bg1"/>
                </a:solidFill>
              </a:rPr>
              <a:t>)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16230" y="1288903"/>
            <a:ext cx="2009775" cy="2635068"/>
            <a:chOff x="2416230" y="1288903"/>
            <a:chExt cx="2009775" cy="263506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230" y="2114221"/>
              <a:ext cx="20097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416230" y="1288903"/>
              <a:ext cx="2009775" cy="12003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Discovered during </a:t>
              </a:r>
              <a:r>
                <a:rPr lang="en-CA" sz="1200" dirty="0"/>
                <a:t>Christopher Columbus' second voyage to the New World in </a:t>
              </a:r>
              <a:r>
                <a:rPr lang="en-CA" sz="1200" dirty="0" smtClean="0"/>
                <a:t>1494. Population estimated at 250.000 individuals</a:t>
              </a:r>
              <a:endParaRPr lang="en-CA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21040" y="2796160"/>
            <a:ext cx="2762250" cy="3097781"/>
            <a:chOff x="4121040" y="2796160"/>
            <a:chExt cx="2762250" cy="309778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040" y="3646041"/>
              <a:ext cx="2762250" cy="2247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121040" y="2796160"/>
              <a:ext cx="2762250" cy="8309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Killed </a:t>
              </a:r>
              <a:r>
                <a:rPr lang="en-CA" sz="1200" dirty="0"/>
                <a:t>mainly for their blubber, which was processed into oils, used for lubrication, and applied as a coating on the bottom of boats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6082370" y="1467890"/>
            <a:ext cx="2276475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 smtClean="0"/>
              <a:t>The </a:t>
            </a:r>
            <a:r>
              <a:rPr lang="en-CA" sz="1200" dirty="0"/>
              <a:t>last confirmed sighting </a:t>
            </a:r>
            <a:r>
              <a:rPr lang="en-CA" sz="1200" dirty="0" smtClean="0"/>
              <a:t> in 1952</a:t>
            </a:r>
            <a:r>
              <a:rPr lang="en-CA" sz="1200" dirty="0"/>
              <a:t>, </a:t>
            </a:r>
            <a:r>
              <a:rPr lang="en-CA" sz="1200" dirty="0" smtClean="0"/>
              <a:t> protected by law in 1967, declared extinct in 2008</a:t>
            </a:r>
            <a:endParaRPr lang="en-CA" sz="1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444976" y="4492992"/>
            <a:ext cx="2276476" cy="1896249"/>
            <a:chOff x="6444976" y="4492992"/>
            <a:chExt cx="2276476" cy="1896249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976" y="4769991"/>
              <a:ext cx="2276475" cy="161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444977" y="4492992"/>
              <a:ext cx="2276475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Wiped out in less than 300 years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390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" y="364929"/>
            <a:ext cx="2577630" cy="2587413"/>
            <a:chOff x="1" y="364929"/>
            <a:chExt cx="2577630" cy="258741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734261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" y="364929"/>
              <a:ext cx="257762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err="1"/>
                <a:t>Puhielelu</a:t>
              </a:r>
              <a:r>
                <a:rPr lang="en-CA" dirty="0"/>
                <a:t> </a:t>
              </a:r>
              <a:r>
                <a:rPr lang="en-CA" dirty="0" err="1"/>
                <a:t>Hibiscadelphus</a:t>
              </a:r>
              <a:endParaRPr lang="en-CA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" y="258301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1981</a:t>
              </a:r>
              <a:endParaRPr lang="en-CA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46738" y="365820"/>
            <a:ext cx="2577631" cy="2585629"/>
            <a:chOff x="5155261" y="369807"/>
            <a:chExt cx="2577631" cy="2585629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262" y="729838"/>
              <a:ext cx="2577630" cy="1860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55262" y="369807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Black Spotted Damselfish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55261" y="2586104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1970</a:t>
              </a:r>
              <a:endParaRPr lang="en-CA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67624" y="2066768"/>
            <a:ext cx="2577631" cy="2585629"/>
            <a:chOff x="1994369" y="1935954"/>
            <a:chExt cx="2577631" cy="2585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70" y="2300456"/>
              <a:ext cx="2577630" cy="18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994370" y="19359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Caspian tiger</a:t>
              </a:r>
              <a:endParaRPr lang="en-CA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94369" y="4152251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1970</a:t>
              </a:r>
              <a:endParaRPr lang="en-CA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0"/>
            <a:ext cx="9144000" cy="36671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/>
              <a:t>Few others no longer with us…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6566368" y="2066768"/>
            <a:ext cx="2577632" cy="2585629"/>
            <a:chOff x="5624323" y="3124557"/>
            <a:chExt cx="2577632" cy="2585629"/>
          </a:xfrm>
        </p:grpSpPr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323" y="3458331"/>
              <a:ext cx="2577631" cy="2190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5624325" y="3124557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Atitlán</a:t>
              </a:r>
              <a:r>
                <a:rPr lang="en-CA" dirty="0"/>
                <a:t> Grebe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24324" y="5340854"/>
              <a:ext cx="257763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1989</a:t>
              </a:r>
              <a:endParaRPr lang="en-CA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" y="4272371"/>
            <a:ext cx="2577631" cy="2585629"/>
            <a:chOff x="244771" y="3973689"/>
            <a:chExt cx="2577631" cy="2585629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72" y="4078083"/>
              <a:ext cx="2577630" cy="2296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44772" y="39736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Pyrenean Ibex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4771" y="618998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2000</a:t>
              </a:r>
              <a:endParaRPr lang="en-CA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46739" y="4280019"/>
            <a:ext cx="2577631" cy="2585629"/>
            <a:chOff x="4346739" y="4299269"/>
            <a:chExt cx="2577631" cy="2585629"/>
          </a:xfrm>
        </p:grpSpPr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739" y="4597013"/>
              <a:ext cx="2577630" cy="191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6740" y="4299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St. Helena Olive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46739" y="6515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2003</a:t>
              </a:r>
              <a:endParaRPr lang="en-CA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69755" y="364928"/>
            <a:ext cx="2577630" cy="2587413"/>
            <a:chOff x="2279584" y="1049908"/>
            <a:chExt cx="2577630" cy="2587413"/>
          </a:xfrm>
        </p:grpSpPr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584" y="1238426"/>
              <a:ext cx="2577630" cy="2257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2279584" y="104990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Hawaiian Honeycreeper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79584" y="326798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2004</a:t>
              </a:r>
              <a:endParaRPr lang="en-CA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566370" y="362181"/>
            <a:ext cx="2577630" cy="2587413"/>
            <a:chOff x="5804370" y="3365269"/>
            <a:chExt cx="2577630" cy="2587413"/>
          </a:xfrm>
        </p:grpSpPr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370" y="3578810"/>
              <a:ext cx="2577630" cy="2362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5804370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Liverpool Pigeon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04370" y="558335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2008</a:t>
              </a:r>
              <a:endParaRPr lang="en-CA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0" y="2840918"/>
            <a:ext cx="2577631" cy="2585629"/>
            <a:chOff x="5225791" y="3231451"/>
            <a:chExt cx="2577631" cy="2585629"/>
          </a:xfrm>
        </p:grpSpPr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792" y="3600783"/>
              <a:ext cx="2577629" cy="2040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5225792" y="32314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Alaotra</a:t>
              </a:r>
              <a:r>
                <a:rPr lang="en-CA" dirty="0"/>
                <a:t> Grebe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25791" y="5447748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2010</a:t>
              </a:r>
              <a:endParaRPr lang="en-CA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2" y="2218559"/>
            <a:ext cx="2577632" cy="2585629"/>
            <a:chOff x="152400" y="3365269"/>
            <a:chExt cx="2577632" cy="2585629"/>
          </a:xfrm>
        </p:grpSpPr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2" y="3702702"/>
              <a:ext cx="2577630" cy="1941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152401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Eastern Cougar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2400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2011</a:t>
              </a:r>
              <a:endParaRPr lang="en-CA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79115" y="4288636"/>
            <a:ext cx="2577631" cy="2585629"/>
            <a:chOff x="2255668" y="3365269"/>
            <a:chExt cx="2577631" cy="2585629"/>
          </a:xfrm>
        </p:grpSpPr>
        <p:pic>
          <p:nvPicPr>
            <p:cNvPr id="9229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669" y="3549936"/>
              <a:ext cx="2577629" cy="2120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2255669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Cape Lion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55668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1963</a:t>
              </a:r>
              <a:endParaRPr lang="en-CA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66370" y="4294195"/>
            <a:ext cx="2577631" cy="2587413"/>
            <a:chOff x="1080940" y="3311251"/>
            <a:chExt cx="2577631" cy="2587413"/>
          </a:xfrm>
        </p:grpSpPr>
        <p:pic>
          <p:nvPicPr>
            <p:cNvPr id="9230" name="Picture 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1" y="3627711"/>
              <a:ext cx="2577630" cy="1916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1080940" y="3311251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Blue walleye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80940" y="552933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1983</a:t>
              </a:r>
              <a:endParaRPr lang="en-CA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74760" y="930232"/>
            <a:ext cx="2577630" cy="2587413"/>
            <a:chOff x="6006388" y="1141902"/>
            <a:chExt cx="2577630" cy="2587413"/>
          </a:xfrm>
        </p:grpSpPr>
        <p:pic>
          <p:nvPicPr>
            <p:cNvPr id="9231" name="Picture 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6388" y="1326568"/>
              <a:ext cx="2577629" cy="2038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6006388" y="1141902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 smtClean="0"/>
                <a:t>Bezule</a:t>
              </a:r>
              <a:endParaRPr lang="en-CA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6388" y="335998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1930</a:t>
              </a:r>
              <a:endParaRPr lang="en-CA" dirty="0"/>
            </a:p>
          </p:txBody>
        </p:sp>
      </p:grpSp>
      <p:grpSp>
        <p:nvGrpSpPr>
          <p:cNvPr id="9216" name="Group 9215"/>
          <p:cNvGrpSpPr/>
          <p:nvPr/>
        </p:nvGrpSpPr>
        <p:grpSpPr>
          <a:xfrm>
            <a:off x="1269503" y="941202"/>
            <a:ext cx="2577631" cy="2585629"/>
            <a:chOff x="1080939" y="1286556"/>
            <a:chExt cx="2577631" cy="2585629"/>
          </a:xfrm>
        </p:grpSpPr>
        <p:pic>
          <p:nvPicPr>
            <p:cNvPr id="9232" name="Picture 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940" y="1566059"/>
              <a:ext cx="2558315" cy="2072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1080940" y="128655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smtClean="0"/>
                <a:t>Angel shark</a:t>
              </a:r>
              <a:endParaRPr lang="en-CA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80939" y="350285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2011</a:t>
              </a:r>
              <a:endParaRPr lang="en-CA" dirty="0"/>
            </a:p>
          </p:txBody>
        </p:sp>
      </p:grpSp>
      <p:grpSp>
        <p:nvGrpSpPr>
          <p:cNvPr id="9217" name="Group 9216"/>
          <p:cNvGrpSpPr/>
          <p:nvPr/>
        </p:nvGrpSpPr>
        <p:grpSpPr>
          <a:xfrm>
            <a:off x="3281783" y="3704339"/>
            <a:ext cx="2579032" cy="2585629"/>
            <a:chOff x="291500" y="3365269"/>
            <a:chExt cx="2579032" cy="2585629"/>
          </a:xfrm>
        </p:grpSpPr>
        <p:pic>
          <p:nvPicPr>
            <p:cNvPr id="9233" name="Picture 1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00" y="3620033"/>
              <a:ext cx="2579031" cy="208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/>
            <p:cNvSpPr/>
            <p:nvPr/>
          </p:nvSpPr>
          <p:spPr>
            <a:xfrm>
              <a:off x="292902" y="336526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 err="1"/>
                <a:t>Steller's</a:t>
              </a:r>
              <a:r>
                <a:rPr lang="en-CA" dirty="0"/>
                <a:t> Sea Cow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92901" y="558156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1741</a:t>
              </a:r>
              <a:endParaRPr lang="en-CA" dirty="0"/>
            </a:p>
          </p:txBody>
        </p:sp>
      </p:grpSp>
      <p:grpSp>
        <p:nvGrpSpPr>
          <p:cNvPr id="9235" name="Group 9234"/>
          <p:cNvGrpSpPr/>
          <p:nvPr/>
        </p:nvGrpSpPr>
        <p:grpSpPr>
          <a:xfrm>
            <a:off x="367329" y="3654280"/>
            <a:ext cx="2585163" cy="2585629"/>
            <a:chOff x="282268" y="2863329"/>
            <a:chExt cx="2585163" cy="2585629"/>
          </a:xfrm>
        </p:grpSpPr>
        <p:pic>
          <p:nvPicPr>
            <p:cNvPr id="9234" name="Picture 1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69" y="3153776"/>
              <a:ext cx="2585162" cy="203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Rectangle 66"/>
            <p:cNvSpPr/>
            <p:nvPr/>
          </p:nvSpPr>
          <p:spPr>
            <a:xfrm>
              <a:off x="282269" y="2863329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The </a:t>
              </a:r>
              <a:r>
                <a:rPr lang="en-CA" dirty="0" err="1"/>
                <a:t>Quagga</a:t>
              </a:r>
              <a:endParaRPr lang="en-CA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82268" y="5079626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</a:t>
              </a:r>
              <a:r>
                <a:rPr lang="en-CA" dirty="0" err="1" smtClean="0"/>
                <a:t>1900s</a:t>
              </a:r>
              <a:endParaRPr lang="en-CA" dirty="0"/>
            </a:p>
          </p:txBody>
        </p:sp>
      </p:grpSp>
      <p:grpSp>
        <p:nvGrpSpPr>
          <p:cNvPr id="9237" name="Group 9236"/>
          <p:cNvGrpSpPr/>
          <p:nvPr/>
        </p:nvGrpSpPr>
        <p:grpSpPr>
          <a:xfrm>
            <a:off x="6248139" y="3668969"/>
            <a:ext cx="2577631" cy="2585629"/>
            <a:chOff x="5860813" y="3180603"/>
            <a:chExt cx="2577631" cy="2585629"/>
          </a:xfrm>
        </p:grpSpPr>
        <p:pic>
          <p:nvPicPr>
            <p:cNvPr id="9236" name="Picture 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0813" y="3412256"/>
              <a:ext cx="2577630" cy="2169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5860814" y="3180603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Great Auk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860813" y="5396900"/>
              <a:ext cx="257763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 </a:t>
              </a:r>
              <a:r>
                <a:rPr lang="en-CA" dirty="0" smtClean="0"/>
                <a:t>Extinct 1840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1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4251" y="504595"/>
            <a:ext cx="6147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 smtClean="0"/>
              <a:t>Proving </a:t>
            </a:r>
            <a:r>
              <a:rPr lang="en-CA" dirty="0"/>
              <a:t>that any individual species has </a:t>
            </a:r>
            <a:r>
              <a:rPr lang="en-CA" dirty="0" smtClean="0"/>
              <a:t>gone extinct </a:t>
            </a:r>
            <a:r>
              <a:rPr lang="en-CA" dirty="0"/>
              <a:t>demands long, fruitless searching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54042" y="28335"/>
            <a:ext cx="9144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/>
              <a:t>Challenges to determine an extinction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327260" y="1250261"/>
            <a:ext cx="2964581" cy="2630144"/>
            <a:chOff x="327260" y="1250261"/>
            <a:chExt cx="2964581" cy="263014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60" y="1619593"/>
              <a:ext cx="2964580" cy="2260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27261" y="1250261"/>
              <a:ext cx="2964580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dirty="0"/>
                <a:t>Yangtze River </a:t>
              </a:r>
              <a:r>
                <a:rPr lang="en-CA" dirty="0" smtClean="0"/>
                <a:t>dolphin</a:t>
              </a:r>
            </a:p>
            <a:p>
              <a:pPr algn="ctr"/>
              <a:r>
                <a:rPr lang="en-CA" dirty="0" smtClean="0"/>
                <a:t>(</a:t>
              </a:r>
              <a:r>
                <a:rPr lang="en-CA" i="1" dirty="0" err="1" smtClean="0"/>
                <a:t>Lipotes</a:t>
              </a:r>
              <a:r>
                <a:rPr lang="en-CA" i="1" dirty="0" smtClean="0"/>
                <a:t> </a:t>
              </a:r>
              <a:r>
                <a:rPr lang="en-CA" i="1" dirty="0" err="1" smtClean="0"/>
                <a:t>vexillifer</a:t>
              </a:r>
              <a:r>
                <a:rPr lang="en-CA" dirty="0" smtClean="0"/>
                <a:t>)</a:t>
              </a:r>
              <a:endParaRPr lang="en-CA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69024" y="1839916"/>
            <a:ext cx="2194989" cy="1045582"/>
            <a:chOff x="3369024" y="1839916"/>
            <a:chExt cx="2194989" cy="1045582"/>
          </a:xfrm>
        </p:grpSpPr>
        <p:sp>
          <p:nvSpPr>
            <p:cNvPr id="7" name="Rectangle 6"/>
            <p:cNvSpPr/>
            <p:nvPr/>
          </p:nvSpPr>
          <p:spPr>
            <a:xfrm>
              <a:off x="3473248" y="2516166"/>
              <a:ext cx="2090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smtClean="0"/>
                <a:t>Last sighting in 2002</a:t>
              </a:r>
              <a:endParaRPr lang="en-CA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69024" y="1839916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068" y="2700832"/>
            <a:ext cx="4572000" cy="1833274"/>
            <a:chOff x="3779068" y="2700832"/>
            <a:chExt cx="4572000" cy="1833274"/>
          </a:xfrm>
        </p:grpSpPr>
        <p:sp>
          <p:nvSpPr>
            <p:cNvPr id="8" name="Rectangle 7"/>
            <p:cNvSpPr/>
            <p:nvPr/>
          </p:nvSpPr>
          <p:spPr>
            <a:xfrm>
              <a:off x="3779068" y="333377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CA" dirty="0"/>
                <a:t> </a:t>
              </a:r>
              <a:r>
                <a:rPr lang="en-CA" dirty="0" smtClean="0"/>
                <a:t>Almost declare extinct in 2006 </a:t>
              </a:r>
              <a:r>
                <a:rPr lang="en-CA" dirty="0"/>
                <a:t>after an acoustic and visual survey of the river turned up nothing. Then, a blurry video gave experts pause, and it was rated "possibly extinct."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564013" y="2700832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79149" y="4550315"/>
            <a:ext cx="3206167" cy="1251040"/>
            <a:chOff x="5879149" y="4550315"/>
            <a:chExt cx="3206167" cy="1251040"/>
          </a:xfrm>
        </p:grpSpPr>
        <p:sp>
          <p:nvSpPr>
            <p:cNvPr id="11" name="Rectangle 10"/>
            <p:cNvSpPr/>
            <p:nvPr/>
          </p:nvSpPr>
          <p:spPr>
            <a:xfrm>
              <a:off x="5879149" y="5155024"/>
              <a:ext cx="32061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dirty="0" smtClean="0"/>
                <a:t>There is not confirmation of complete extinction yet</a:t>
              </a:r>
              <a:endParaRPr lang="en-CA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171737" y="4550315"/>
              <a:ext cx="630199" cy="660041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  <a:gd name="connsiteX0" fmla="*/ 0 w 410029"/>
                <a:gd name="connsiteY0" fmla="*/ 0 h 409903"/>
                <a:gd name="connsiteX1" fmla="*/ 305816 w 410029"/>
                <a:gd name="connsiteY1" fmla="*/ 92424 h 409903"/>
                <a:gd name="connsiteX2" fmla="*/ 409903 w 410029"/>
                <a:gd name="connsiteY2" fmla="*/ 409903 h 409903"/>
                <a:gd name="connsiteX0" fmla="*/ 0 w 409981"/>
                <a:gd name="connsiteY0" fmla="*/ 0 h 409903"/>
                <a:gd name="connsiteX1" fmla="*/ 280769 w 409981"/>
                <a:gd name="connsiteY1" fmla="*/ 140245 h 409903"/>
                <a:gd name="connsiteX2" fmla="*/ 409903 w 409981"/>
                <a:gd name="connsiteY2" fmla="*/ 409903 h 40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981" h="409903">
                  <a:moveTo>
                    <a:pt x="0" y="0"/>
                  </a:moveTo>
                  <a:cubicBezTo>
                    <a:pt x="133001" y="25617"/>
                    <a:pt x="212452" y="71928"/>
                    <a:pt x="280769" y="140245"/>
                  </a:cubicBezTo>
                  <a:cubicBezTo>
                    <a:pt x="349086" y="208562"/>
                    <a:pt x="412530" y="239110"/>
                    <a:pt x="409903" y="409903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041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4042" y="86085"/>
            <a:ext cx="9144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/>
              <a:t>So when do we declare a species extinct?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740984" y="2525836"/>
            <a:ext cx="467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/>
              <a:t>when </a:t>
            </a:r>
            <a:r>
              <a:rPr lang="en-CA" sz="1200" dirty="0"/>
              <a:t>a species becomes increasingly </a:t>
            </a:r>
            <a:r>
              <a:rPr lang="en-CA" sz="1200" dirty="0" smtClean="0"/>
              <a:t>rare before </a:t>
            </a:r>
            <a:r>
              <a:rPr lang="en-CA" sz="1200" dirty="0"/>
              <a:t>its final extinction, it may continue </a:t>
            </a:r>
            <a:r>
              <a:rPr lang="en-CA" sz="1200" dirty="0" smtClean="0"/>
              <a:t>to exist </a:t>
            </a:r>
            <a:r>
              <a:rPr lang="en-CA" sz="1200" dirty="0"/>
              <a:t>unseen for many years — so the time </a:t>
            </a:r>
            <a:r>
              <a:rPr lang="en-CA" sz="1200" dirty="0" smtClean="0"/>
              <a:t> of </a:t>
            </a:r>
            <a:r>
              <a:rPr lang="en-CA" sz="1200" dirty="0"/>
              <a:t>its last sighting may be a poor estimate </a:t>
            </a:r>
            <a:r>
              <a:rPr lang="en-CA" sz="1200" dirty="0" smtClean="0"/>
              <a:t>of the </a:t>
            </a:r>
            <a:r>
              <a:rPr lang="en-CA" sz="1200" dirty="0"/>
              <a:t>time of extinction.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37775" y="3628538"/>
            <a:ext cx="7537052" cy="3017086"/>
            <a:chOff x="237775" y="3628538"/>
            <a:chExt cx="7537052" cy="3017086"/>
          </a:xfrm>
        </p:grpSpPr>
        <p:sp>
          <p:nvSpPr>
            <p:cNvPr id="8" name="Rectangle 7"/>
            <p:cNvSpPr/>
            <p:nvPr/>
          </p:nvSpPr>
          <p:spPr>
            <a:xfrm>
              <a:off x="237775" y="6276292"/>
              <a:ext cx="30010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smtClean="0"/>
                <a:t>Roberts &amp; Solow, Nature 2003</a:t>
              </a:r>
              <a:endParaRPr lang="en-CA" dirty="0"/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7617" y="3628538"/>
              <a:ext cx="2627210" cy="2093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Freeform 10"/>
          <p:cNvSpPr/>
          <p:nvPr/>
        </p:nvSpPr>
        <p:spPr>
          <a:xfrm>
            <a:off x="6354650" y="3778104"/>
            <a:ext cx="1656988" cy="1222407"/>
          </a:xfrm>
          <a:custGeom>
            <a:avLst/>
            <a:gdLst>
              <a:gd name="connsiteX0" fmla="*/ 1559293 w 1559293"/>
              <a:gd name="connsiteY0" fmla="*/ 0 h 3022333"/>
              <a:gd name="connsiteX1" fmla="*/ 317634 w 1559293"/>
              <a:gd name="connsiteY1" fmla="*/ 1482290 h 3022333"/>
              <a:gd name="connsiteX2" fmla="*/ 0 w 1559293"/>
              <a:gd name="connsiteY2" fmla="*/ 3022333 h 30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3022333">
                <a:moveTo>
                  <a:pt x="1559293" y="0"/>
                </a:moveTo>
                <a:cubicBezTo>
                  <a:pt x="1068404" y="489284"/>
                  <a:pt x="577516" y="978568"/>
                  <a:pt x="317634" y="1482290"/>
                </a:cubicBezTo>
                <a:cubicBezTo>
                  <a:pt x="57752" y="1986012"/>
                  <a:pt x="28876" y="2504172"/>
                  <a:pt x="0" y="30223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 17"/>
          <p:cNvSpPr/>
          <p:nvPr/>
        </p:nvSpPr>
        <p:spPr>
          <a:xfrm>
            <a:off x="6461222" y="4305890"/>
            <a:ext cx="1550416" cy="829375"/>
          </a:xfrm>
          <a:custGeom>
            <a:avLst/>
            <a:gdLst>
              <a:gd name="connsiteX0" fmla="*/ 1559293 w 1559293"/>
              <a:gd name="connsiteY0" fmla="*/ 0 h 3022333"/>
              <a:gd name="connsiteX1" fmla="*/ 317634 w 1559293"/>
              <a:gd name="connsiteY1" fmla="*/ 1482290 h 3022333"/>
              <a:gd name="connsiteX2" fmla="*/ 0 w 1559293"/>
              <a:gd name="connsiteY2" fmla="*/ 3022333 h 30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3022333">
                <a:moveTo>
                  <a:pt x="1559293" y="0"/>
                </a:moveTo>
                <a:cubicBezTo>
                  <a:pt x="1068404" y="489284"/>
                  <a:pt x="577516" y="978568"/>
                  <a:pt x="317634" y="1482290"/>
                </a:cubicBezTo>
                <a:cubicBezTo>
                  <a:pt x="57752" y="1986012"/>
                  <a:pt x="28876" y="2504172"/>
                  <a:pt x="0" y="30223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>
            <a:off x="6613622" y="4872977"/>
            <a:ext cx="1398016" cy="414688"/>
          </a:xfrm>
          <a:custGeom>
            <a:avLst/>
            <a:gdLst>
              <a:gd name="connsiteX0" fmla="*/ 1559293 w 1559293"/>
              <a:gd name="connsiteY0" fmla="*/ 0 h 3022333"/>
              <a:gd name="connsiteX1" fmla="*/ 317634 w 1559293"/>
              <a:gd name="connsiteY1" fmla="*/ 1482290 h 3022333"/>
              <a:gd name="connsiteX2" fmla="*/ 0 w 1559293"/>
              <a:gd name="connsiteY2" fmla="*/ 3022333 h 30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3022333">
                <a:moveTo>
                  <a:pt x="1559293" y="0"/>
                </a:moveTo>
                <a:cubicBezTo>
                  <a:pt x="1068404" y="489284"/>
                  <a:pt x="577516" y="978568"/>
                  <a:pt x="317634" y="1482290"/>
                </a:cubicBezTo>
                <a:cubicBezTo>
                  <a:pt x="57752" y="1986012"/>
                  <a:pt x="28876" y="2504172"/>
                  <a:pt x="0" y="30223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9" name="Group 28"/>
          <p:cNvGrpSpPr/>
          <p:nvPr/>
        </p:nvGrpSpPr>
        <p:grpSpPr>
          <a:xfrm>
            <a:off x="7562801" y="3006998"/>
            <a:ext cx="1514308" cy="2375867"/>
            <a:chOff x="7562801" y="3006998"/>
            <a:chExt cx="1514308" cy="2375867"/>
          </a:xfrm>
        </p:grpSpPr>
        <p:sp>
          <p:nvSpPr>
            <p:cNvPr id="9" name="Rectangle 8"/>
            <p:cNvSpPr/>
            <p:nvPr/>
          </p:nvSpPr>
          <p:spPr>
            <a:xfrm>
              <a:off x="7944373" y="3628539"/>
              <a:ext cx="95278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200" dirty="0" smtClean="0"/>
                <a:t>1598,</a:t>
              </a:r>
            </a:p>
            <a:p>
              <a:r>
                <a:rPr lang="en-CA" sz="1200" dirty="0" smtClean="0"/>
                <a:t>1601</a:t>
              </a:r>
              <a:r>
                <a:rPr lang="en-CA" sz="1200" dirty="0"/>
                <a:t>,</a:t>
              </a:r>
            </a:p>
            <a:p>
              <a:r>
                <a:rPr lang="en-CA" sz="1200" dirty="0"/>
                <a:t>1602</a:t>
              </a:r>
            </a:p>
            <a:p>
              <a:r>
                <a:rPr lang="en-CA" sz="1200" dirty="0"/>
                <a:t>1607,</a:t>
              </a:r>
            </a:p>
            <a:p>
              <a:r>
                <a:rPr lang="en-CA" sz="1200" dirty="0"/>
                <a:t>1611,</a:t>
              </a:r>
            </a:p>
            <a:p>
              <a:r>
                <a:rPr lang="en-CA" sz="1200" dirty="0"/>
                <a:t>1628,</a:t>
              </a:r>
            </a:p>
            <a:p>
              <a:r>
                <a:rPr lang="en-CA" sz="1200" dirty="0" smtClean="0"/>
                <a:t>1631,</a:t>
              </a:r>
            </a:p>
            <a:p>
              <a:r>
                <a:rPr lang="en-CA" sz="1200" dirty="0" smtClean="0"/>
                <a:t>1638</a:t>
              </a:r>
              <a:r>
                <a:rPr lang="en-CA" sz="1200" dirty="0"/>
                <a:t>,</a:t>
              </a:r>
            </a:p>
            <a:p>
              <a:r>
                <a:rPr lang="en-CA" sz="1200" dirty="0" smtClean="0"/>
                <a:t>1662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562801" y="3006998"/>
              <a:ext cx="630199" cy="660041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  <a:gd name="connsiteX0" fmla="*/ 0 w 410029"/>
                <a:gd name="connsiteY0" fmla="*/ 0 h 409903"/>
                <a:gd name="connsiteX1" fmla="*/ 305816 w 410029"/>
                <a:gd name="connsiteY1" fmla="*/ 92424 h 409903"/>
                <a:gd name="connsiteX2" fmla="*/ 409903 w 410029"/>
                <a:gd name="connsiteY2" fmla="*/ 409903 h 409903"/>
                <a:gd name="connsiteX0" fmla="*/ 0 w 409981"/>
                <a:gd name="connsiteY0" fmla="*/ 0 h 409903"/>
                <a:gd name="connsiteX1" fmla="*/ 280769 w 409981"/>
                <a:gd name="connsiteY1" fmla="*/ 140245 h 409903"/>
                <a:gd name="connsiteX2" fmla="*/ 409903 w 409981"/>
                <a:gd name="connsiteY2" fmla="*/ 409903 h 40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981" h="409903">
                  <a:moveTo>
                    <a:pt x="0" y="0"/>
                  </a:moveTo>
                  <a:cubicBezTo>
                    <a:pt x="133001" y="25617"/>
                    <a:pt x="212452" y="71928"/>
                    <a:pt x="280769" y="140245"/>
                  </a:cubicBezTo>
                  <a:cubicBezTo>
                    <a:pt x="349086" y="208562"/>
                    <a:pt x="412530" y="239110"/>
                    <a:pt x="409903" y="409903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92388" y="3063116"/>
              <a:ext cx="1084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Latest sights</a:t>
              </a:r>
              <a:endParaRPr lang="en-CA" sz="14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10058" y="5287665"/>
            <a:ext cx="652743" cy="669397"/>
            <a:chOff x="6910058" y="5287665"/>
            <a:chExt cx="652743" cy="66939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7236430" y="5287665"/>
              <a:ext cx="0" cy="33954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910058" y="5587730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1690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7775" y="614531"/>
            <a:ext cx="2865689" cy="2667684"/>
            <a:chOff x="237775" y="614531"/>
            <a:chExt cx="2865689" cy="266768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75" y="924627"/>
              <a:ext cx="2865689" cy="2357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37775" y="614531"/>
              <a:ext cx="286568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i="1" dirty="0" err="1"/>
                <a:t>Raphus</a:t>
              </a:r>
              <a:r>
                <a:rPr lang="en-CA" i="1" dirty="0"/>
                <a:t> </a:t>
              </a:r>
              <a:r>
                <a:rPr lang="en-CA" i="1" dirty="0" err="1" smtClean="0"/>
                <a:t>cucullatus</a:t>
              </a:r>
              <a:r>
                <a:rPr lang="en-CA" i="1" dirty="0" smtClean="0"/>
                <a:t> </a:t>
              </a:r>
              <a:r>
                <a:rPr lang="en-CA" dirty="0" smtClean="0"/>
                <a:t>(Dodo)</a:t>
              </a:r>
              <a:endParaRPr lang="en-CA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103464" y="799196"/>
            <a:ext cx="1843903" cy="1304224"/>
            <a:chOff x="3103464" y="799196"/>
            <a:chExt cx="1843903" cy="1304224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464" y="799196"/>
              <a:ext cx="1843903" cy="1304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3823833" y="1641226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dirty="0"/>
                <a:t>Mauritius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398153" y="1288670"/>
            <a:ext cx="2620829" cy="953250"/>
            <a:chOff x="3398153" y="1288670"/>
            <a:chExt cx="2620829" cy="953250"/>
          </a:xfrm>
        </p:grpSpPr>
        <p:sp>
          <p:nvSpPr>
            <p:cNvPr id="4" name="Rectangle 3"/>
            <p:cNvSpPr/>
            <p:nvPr/>
          </p:nvSpPr>
          <p:spPr>
            <a:xfrm>
              <a:off x="3398153" y="1964921"/>
              <a:ext cx="262082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200" dirty="0"/>
                <a:t> </a:t>
              </a:r>
              <a:r>
                <a:rPr lang="en-CA" sz="1200" dirty="0" smtClean="0"/>
                <a:t>The </a:t>
              </a:r>
              <a:r>
                <a:rPr lang="en-CA" sz="1200" dirty="0"/>
                <a:t>last confirmed sighting </a:t>
              </a:r>
              <a:r>
                <a:rPr lang="en-CA" sz="1200" dirty="0" smtClean="0"/>
                <a:t>was 1662</a:t>
              </a:r>
              <a:endParaRPr lang="en-CA" sz="12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4632230" y="1288670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69969" y="1986601"/>
            <a:ext cx="1042050" cy="621845"/>
            <a:chOff x="5869969" y="1986601"/>
            <a:chExt cx="1042050" cy="621845"/>
          </a:xfrm>
        </p:grpSpPr>
        <p:sp>
          <p:nvSpPr>
            <p:cNvPr id="23" name="Freeform 22"/>
            <p:cNvSpPr/>
            <p:nvPr/>
          </p:nvSpPr>
          <p:spPr>
            <a:xfrm>
              <a:off x="5869969" y="2103421"/>
              <a:ext cx="555408" cy="505025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33014" y="1986601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BUT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56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4042" y="86085"/>
            <a:ext cx="9144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/>
              <a:t>So when do we declare a species extinct?</a:t>
            </a:r>
            <a:endParaRPr lang="en-CA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78" y="978387"/>
            <a:ext cx="12287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7224" y="562877"/>
            <a:ext cx="651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Probability of extinction, (</a:t>
            </a:r>
            <a:r>
              <a:rPr lang="en-US" sz="2000" b="1" dirty="0" err="1"/>
              <a:t>D</a:t>
            </a:r>
            <a:r>
              <a:rPr lang="en-US" sz="2000" b="1" dirty="0" err="1" smtClean="0"/>
              <a:t>ulvy</a:t>
            </a:r>
            <a:r>
              <a:rPr lang="en-US" sz="2000" b="1" dirty="0" smtClean="0"/>
              <a:t> et al. Fish &amp; Fisheries 2004)</a:t>
            </a:r>
            <a:endParaRPr lang="en-CA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277224" y="1677402"/>
            <a:ext cx="5784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b="1" dirty="0" smtClean="0"/>
              <a:t>n: </a:t>
            </a:r>
            <a:r>
              <a:rPr lang="en-CA" sz="1200" dirty="0" smtClean="0"/>
              <a:t>the </a:t>
            </a:r>
            <a:r>
              <a:rPr lang="en-CA" sz="1200" dirty="0"/>
              <a:t>number of time intervals in which </a:t>
            </a:r>
            <a:r>
              <a:rPr lang="en-CA" sz="1200" dirty="0" smtClean="0"/>
              <a:t>the species </a:t>
            </a:r>
            <a:r>
              <a:rPr lang="en-CA" sz="1200" dirty="0"/>
              <a:t>was </a:t>
            </a:r>
            <a:r>
              <a:rPr lang="en-CA" sz="1200" dirty="0" smtClean="0"/>
              <a:t>observed</a:t>
            </a:r>
          </a:p>
          <a:p>
            <a:r>
              <a:rPr lang="en-CA" sz="1200" b="1" dirty="0" smtClean="0"/>
              <a:t>T: </a:t>
            </a:r>
            <a:r>
              <a:rPr lang="en-CA" sz="1200" dirty="0" smtClean="0"/>
              <a:t>the </a:t>
            </a:r>
            <a:r>
              <a:rPr lang="en-CA" sz="1200" dirty="0"/>
              <a:t>total number </a:t>
            </a:r>
            <a:r>
              <a:rPr lang="en-CA" sz="1200" dirty="0" smtClean="0"/>
              <a:t>of intervals sampled </a:t>
            </a:r>
          </a:p>
          <a:p>
            <a:r>
              <a:rPr lang="en-CA" sz="1200" b="1" dirty="0" err="1" smtClean="0"/>
              <a:t>tc</a:t>
            </a:r>
            <a:r>
              <a:rPr lang="en-CA" sz="1200" b="1" dirty="0" smtClean="0"/>
              <a:t>: </a:t>
            </a:r>
            <a:r>
              <a:rPr lang="en-CA" sz="1200" dirty="0"/>
              <a:t>the total number of intervals sampled up to the time the species was last observed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08841" y="3139695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T= 1994-1964 = 31</a:t>
            </a:r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>
            <a:off x="1108841" y="3509027"/>
            <a:ext cx="119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n </a:t>
            </a:r>
            <a:r>
              <a:rPr lang="en-CA" dirty="0" smtClean="0"/>
              <a:t>= 9 </a:t>
            </a:r>
            <a:r>
              <a:rPr lang="en-CA" dirty="0"/>
              <a:t>years</a:t>
            </a:r>
          </a:p>
        </p:txBody>
      </p:sp>
      <p:sp>
        <p:nvSpPr>
          <p:cNvPr id="6144" name="Rectangle 6143"/>
          <p:cNvSpPr/>
          <p:nvPr/>
        </p:nvSpPr>
        <p:spPr>
          <a:xfrm>
            <a:off x="1108841" y="3872926"/>
            <a:ext cx="81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 smtClean="0"/>
              <a:t>tc</a:t>
            </a:r>
            <a:r>
              <a:rPr lang="en-CA" dirty="0" smtClean="0"/>
              <a:t> = 25</a:t>
            </a:r>
            <a:endParaRPr lang="en-CA" dirty="0"/>
          </a:p>
        </p:txBody>
      </p:sp>
      <p:sp>
        <p:nvSpPr>
          <p:cNvPr id="6145" name="Rectangle 6144"/>
          <p:cNvSpPr/>
          <p:nvPr/>
        </p:nvSpPr>
        <p:spPr>
          <a:xfrm>
            <a:off x="1853291" y="3837376"/>
            <a:ext cx="2524554" cy="46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/>
              <a:t>The </a:t>
            </a:r>
            <a:r>
              <a:rPr lang="en-CA" sz="1200" dirty="0"/>
              <a:t>last sturgeon </a:t>
            </a:r>
            <a:r>
              <a:rPr lang="en-CA" sz="1200" dirty="0" smtClean="0"/>
              <a:t>was recorded </a:t>
            </a:r>
            <a:r>
              <a:rPr lang="en-CA" sz="1200" dirty="0"/>
              <a:t>in the </a:t>
            </a:r>
            <a:r>
              <a:rPr lang="en-CA" sz="1200" dirty="0" err="1" smtClean="0"/>
              <a:t>25rd</a:t>
            </a:r>
            <a:r>
              <a:rPr lang="en-CA" sz="1200" dirty="0" smtClean="0"/>
              <a:t> </a:t>
            </a:r>
            <a:r>
              <a:rPr lang="en-CA" sz="1200" dirty="0"/>
              <a:t>year of the record span</a:t>
            </a:r>
          </a:p>
        </p:txBody>
      </p:sp>
      <p:grpSp>
        <p:nvGrpSpPr>
          <p:cNvPr id="6157" name="Group 6156"/>
          <p:cNvGrpSpPr/>
          <p:nvPr/>
        </p:nvGrpSpPr>
        <p:grpSpPr>
          <a:xfrm>
            <a:off x="308778" y="4707993"/>
            <a:ext cx="4572000" cy="1875438"/>
            <a:chOff x="308778" y="4707993"/>
            <a:chExt cx="4572000" cy="1875438"/>
          </a:xfrm>
        </p:grpSpPr>
        <p:sp>
          <p:nvSpPr>
            <p:cNvPr id="6155" name="Rectangle 6154"/>
            <p:cNvSpPr/>
            <p:nvPr/>
          </p:nvSpPr>
          <p:spPr>
            <a:xfrm>
              <a:off x="308778" y="5937100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CA" dirty="0"/>
                <a:t>The probabilities that sturgeon </a:t>
              </a:r>
              <a:r>
                <a:rPr lang="en-CA" dirty="0" smtClean="0"/>
                <a:t>is locally </a:t>
              </a:r>
              <a:r>
                <a:rPr lang="en-CA" dirty="0"/>
                <a:t>extinct from the James River </a:t>
              </a:r>
              <a:r>
                <a:rPr lang="en-CA" dirty="0" smtClean="0"/>
                <a:t>is </a:t>
              </a:r>
              <a:r>
                <a:rPr lang="en-CA" dirty="0"/>
                <a:t>0.856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183167" y="4707993"/>
              <a:ext cx="0" cy="1229107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5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73" y="2109596"/>
            <a:ext cx="2696684" cy="75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776" y="2994243"/>
            <a:ext cx="4209179" cy="356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00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  <p:bldP spid="24" grpId="0"/>
      <p:bldP spid="6144" grpId="0"/>
      <p:bldP spid="61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4042" y="86085"/>
            <a:ext cx="9144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/>
              <a:t>So when do we declare a species extinct?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1259213" y="562877"/>
            <a:ext cx="572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Time to extinction (Ward-Paige et al., </a:t>
            </a:r>
            <a:r>
              <a:rPr lang="en-US" sz="2000" b="1" dirty="0" err="1" smtClean="0"/>
              <a:t>PlosOne</a:t>
            </a:r>
            <a:r>
              <a:rPr lang="en-US" sz="2000" b="1" dirty="0" smtClean="0"/>
              <a:t> 2010)</a:t>
            </a:r>
            <a:endParaRPr lang="en-CA" sz="20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081" y="1279267"/>
            <a:ext cx="3850106" cy="392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254955" y="2503126"/>
            <a:ext cx="1776069" cy="1822658"/>
            <a:chOff x="2963553" y="2322256"/>
            <a:chExt cx="1776069" cy="1822658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305198" y="3805374"/>
              <a:ext cx="0" cy="33954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963553" y="2322256"/>
              <a:ext cx="177606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b="1" dirty="0" smtClean="0">
                  <a:solidFill>
                    <a:srgbClr val="FF0000"/>
                  </a:solidFill>
                </a:rPr>
                <a:t>Whenever a population is expected to reach zero density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1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152400" y="819150"/>
            <a:ext cx="8839200" cy="4105275"/>
            <a:chOff x="152400" y="818710"/>
            <a:chExt cx="8839200" cy="4105275"/>
          </a:xfrm>
        </p:grpSpPr>
        <p:pic>
          <p:nvPicPr>
            <p:cNvPr id="820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818710"/>
              <a:ext cx="8839200" cy="410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9" name="Rectangle 24"/>
            <p:cNvSpPr>
              <a:spLocks noChangeArrowheads="1"/>
            </p:cNvSpPr>
            <p:nvPr/>
          </p:nvSpPr>
          <p:spPr bwMode="auto">
            <a:xfrm>
              <a:off x="6650829" y="4557609"/>
              <a:ext cx="216963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CA" sz="1200"/>
                <a:t>Kirchner &amp; Weil, Nature 2000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74613"/>
            <a:ext cx="9144000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sz="1600" dirty="0" smtClean="0"/>
              <a:t>How hard is to recover from extinction?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5130800"/>
            <a:ext cx="8650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CA"/>
              <a:t>The historical record suggest that on average recovering from an extinction event takes up to 10 million years….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39700" y="5949950"/>
            <a:ext cx="842486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CA"/>
              <a:t>….today's anthropogenic extinctions will diminish biodiversity for millions of years to come (Kirchner &amp; Weil, Nature 2000)</a:t>
            </a:r>
          </a:p>
          <a:p>
            <a:pPr algn="ctr"/>
            <a:endParaRPr lang="en-CA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94125" y="5681663"/>
            <a:ext cx="1117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CA"/>
              <a:t>…so…</a:t>
            </a: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1827213" y="1006475"/>
            <a:ext cx="1774825" cy="2525713"/>
            <a:chOff x="1826695" y="1006691"/>
            <a:chExt cx="1774845" cy="2525935"/>
          </a:xfrm>
        </p:grpSpPr>
        <p:sp>
          <p:nvSpPr>
            <p:cNvPr id="16" name="Freeform 15"/>
            <p:cNvSpPr/>
            <p:nvPr/>
          </p:nvSpPr>
          <p:spPr>
            <a:xfrm>
              <a:off x="2182299" y="1376612"/>
              <a:ext cx="668345" cy="2156014"/>
            </a:xfrm>
            <a:custGeom>
              <a:avLst/>
              <a:gdLst>
                <a:gd name="connsiteX0" fmla="*/ 347737 w 511639"/>
                <a:gd name="connsiteY0" fmla="*/ 0 h 2191109"/>
                <a:gd name="connsiteX1" fmla="*/ 2680 w 511639"/>
                <a:gd name="connsiteY1" fmla="*/ 1664898 h 2191109"/>
                <a:gd name="connsiteX2" fmla="*/ 511639 w 511639"/>
                <a:gd name="connsiteY2" fmla="*/ 2191109 h 2191109"/>
                <a:gd name="connsiteX0" fmla="*/ 450374 w 614276"/>
                <a:gd name="connsiteY0" fmla="*/ 0 h 2191109"/>
                <a:gd name="connsiteX1" fmla="*/ 1800 w 614276"/>
                <a:gd name="connsiteY1" fmla="*/ 1138686 h 2191109"/>
                <a:gd name="connsiteX2" fmla="*/ 614276 w 614276"/>
                <a:gd name="connsiteY2" fmla="*/ 2191109 h 2191109"/>
                <a:gd name="connsiteX0" fmla="*/ 452803 w 616705"/>
                <a:gd name="connsiteY0" fmla="*/ 0 h 2191109"/>
                <a:gd name="connsiteX1" fmla="*/ 4229 w 616705"/>
                <a:gd name="connsiteY1" fmla="*/ 1138686 h 2191109"/>
                <a:gd name="connsiteX2" fmla="*/ 616705 w 616705"/>
                <a:gd name="connsiteY2" fmla="*/ 2191109 h 2191109"/>
                <a:gd name="connsiteX0" fmla="*/ 450199 w 614101"/>
                <a:gd name="connsiteY0" fmla="*/ 0 h 2191109"/>
                <a:gd name="connsiteX1" fmla="*/ 1625 w 614101"/>
                <a:gd name="connsiteY1" fmla="*/ 1138686 h 2191109"/>
                <a:gd name="connsiteX2" fmla="*/ 614101 w 614101"/>
                <a:gd name="connsiteY2" fmla="*/ 2191109 h 2191109"/>
                <a:gd name="connsiteX0" fmla="*/ 467374 w 631276"/>
                <a:gd name="connsiteY0" fmla="*/ 0 h 2191109"/>
                <a:gd name="connsiteX1" fmla="*/ 1547 w 631276"/>
                <a:gd name="connsiteY1" fmla="*/ 1009290 h 2191109"/>
                <a:gd name="connsiteX2" fmla="*/ 631276 w 631276"/>
                <a:gd name="connsiteY2" fmla="*/ 2191109 h 2191109"/>
                <a:gd name="connsiteX0" fmla="*/ 465832 w 629734"/>
                <a:gd name="connsiteY0" fmla="*/ 0 h 2191109"/>
                <a:gd name="connsiteX1" fmla="*/ 5 w 629734"/>
                <a:gd name="connsiteY1" fmla="*/ 1009290 h 2191109"/>
                <a:gd name="connsiteX2" fmla="*/ 629734 w 629734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82228 w 575894"/>
                <a:gd name="connsiteY0" fmla="*/ 0 h 2173856"/>
                <a:gd name="connsiteX1" fmla="*/ 2665 w 575894"/>
                <a:gd name="connsiteY1" fmla="*/ 1216324 h 2173856"/>
                <a:gd name="connsiteX2" fmla="*/ 575893 w 575894"/>
                <a:gd name="connsiteY2" fmla="*/ 2173856 h 2173856"/>
                <a:gd name="connsiteX0" fmla="*/ 360741 w 576728"/>
                <a:gd name="connsiteY0" fmla="*/ 0 h 2156603"/>
                <a:gd name="connsiteX1" fmla="*/ 3500 w 576728"/>
                <a:gd name="connsiteY1" fmla="*/ 1199071 h 2156603"/>
                <a:gd name="connsiteX2" fmla="*/ 576728 w 576728"/>
                <a:gd name="connsiteY2" fmla="*/ 2156603 h 215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6728" h="2156603">
                  <a:moveTo>
                    <a:pt x="360741" y="0"/>
                  </a:moveTo>
                  <a:cubicBezTo>
                    <a:pt x="217687" y="132272"/>
                    <a:pt x="-32498" y="839637"/>
                    <a:pt x="3500" y="1199071"/>
                  </a:cubicBezTo>
                  <a:cubicBezTo>
                    <a:pt x="39498" y="1558505"/>
                    <a:pt x="482557" y="2058837"/>
                    <a:pt x="576728" y="2156603"/>
                  </a:cubicBezTo>
                </a:path>
              </a:pathLst>
            </a:custGeom>
            <a:noFill/>
            <a:ln w="762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8207" name="Rectangle 17"/>
            <p:cNvSpPr>
              <a:spLocks noChangeArrowheads="1"/>
            </p:cNvSpPr>
            <p:nvPr/>
          </p:nvSpPr>
          <p:spPr bwMode="auto">
            <a:xfrm>
              <a:off x="1826695" y="1006691"/>
              <a:ext cx="1774845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CA"/>
                <a:t>End-Ordovician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4572000" y="669925"/>
            <a:ext cx="1508125" cy="2616200"/>
            <a:chOff x="4572000" y="669133"/>
            <a:chExt cx="1508234" cy="2617531"/>
          </a:xfrm>
        </p:grpSpPr>
        <p:sp>
          <p:nvSpPr>
            <p:cNvPr id="13" name="Freeform 12"/>
            <p:cNvSpPr/>
            <p:nvPr/>
          </p:nvSpPr>
          <p:spPr>
            <a:xfrm>
              <a:off x="4891111" y="1007443"/>
              <a:ext cx="542964" cy="2279221"/>
            </a:xfrm>
            <a:custGeom>
              <a:avLst/>
              <a:gdLst>
                <a:gd name="connsiteX0" fmla="*/ 347737 w 511639"/>
                <a:gd name="connsiteY0" fmla="*/ 0 h 2191109"/>
                <a:gd name="connsiteX1" fmla="*/ 2680 w 511639"/>
                <a:gd name="connsiteY1" fmla="*/ 1664898 h 2191109"/>
                <a:gd name="connsiteX2" fmla="*/ 511639 w 511639"/>
                <a:gd name="connsiteY2" fmla="*/ 2191109 h 2191109"/>
                <a:gd name="connsiteX0" fmla="*/ 450374 w 614276"/>
                <a:gd name="connsiteY0" fmla="*/ 0 h 2191109"/>
                <a:gd name="connsiteX1" fmla="*/ 1800 w 614276"/>
                <a:gd name="connsiteY1" fmla="*/ 1138686 h 2191109"/>
                <a:gd name="connsiteX2" fmla="*/ 614276 w 614276"/>
                <a:gd name="connsiteY2" fmla="*/ 2191109 h 2191109"/>
                <a:gd name="connsiteX0" fmla="*/ 452803 w 616705"/>
                <a:gd name="connsiteY0" fmla="*/ 0 h 2191109"/>
                <a:gd name="connsiteX1" fmla="*/ 4229 w 616705"/>
                <a:gd name="connsiteY1" fmla="*/ 1138686 h 2191109"/>
                <a:gd name="connsiteX2" fmla="*/ 616705 w 616705"/>
                <a:gd name="connsiteY2" fmla="*/ 2191109 h 2191109"/>
                <a:gd name="connsiteX0" fmla="*/ 450199 w 614101"/>
                <a:gd name="connsiteY0" fmla="*/ 0 h 2191109"/>
                <a:gd name="connsiteX1" fmla="*/ 1625 w 614101"/>
                <a:gd name="connsiteY1" fmla="*/ 1138686 h 2191109"/>
                <a:gd name="connsiteX2" fmla="*/ 614101 w 614101"/>
                <a:gd name="connsiteY2" fmla="*/ 2191109 h 2191109"/>
                <a:gd name="connsiteX0" fmla="*/ 467374 w 631276"/>
                <a:gd name="connsiteY0" fmla="*/ 0 h 2191109"/>
                <a:gd name="connsiteX1" fmla="*/ 1547 w 631276"/>
                <a:gd name="connsiteY1" fmla="*/ 1009290 h 2191109"/>
                <a:gd name="connsiteX2" fmla="*/ 631276 w 631276"/>
                <a:gd name="connsiteY2" fmla="*/ 2191109 h 2191109"/>
                <a:gd name="connsiteX0" fmla="*/ 465832 w 629734"/>
                <a:gd name="connsiteY0" fmla="*/ 0 h 2191109"/>
                <a:gd name="connsiteX1" fmla="*/ 5 w 629734"/>
                <a:gd name="connsiteY1" fmla="*/ 1009290 h 2191109"/>
                <a:gd name="connsiteX2" fmla="*/ 629734 w 629734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472" h="2191109">
                  <a:moveTo>
                    <a:pt x="379570" y="0"/>
                  </a:moveTo>
                  <a:cubicBezTo>
                    <a:pt x="236516" y="132272"/>
                    <a:pt x="-1430" y="342181"/>
                    <a:pt x="7" y="1216324"/>
                  </a:cubicBezTo>
                  <a:cubicBezTo>
                    <a:pt x="1444" y="2090467"/>
                    <a:pt x="449301" y="2093343"/>
                    <a:pt x="543472" y="2191109"/>
                  </a:cubicBezTo>
                </a:path>
              </a:pathLst>
            </a:custGeom>
            <a:noFill/>
            <a:ln w="762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8205" name="Rectangle 20"/>
            <p:cNvSpPr>
              <a:spLocks noChangeArrowheads="1"/>
            </p:cNvSpPr>
            <p:nvPr/>
          </p:nvSpPr>
          <p:spPr bwMode="auto">
            <a:xfrm>
              <a:off x="4572000" y="669133"/>
              <a:ext cx="150823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CA"/>
                <a:t>end-Triassic 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6623050" y="1174750"/>
            <a:ext cx="2197100" cy="2460625"/>
            <a:chOff x="6622360" y="1174906"/>
            <a:chExt cx="2198102" cy="2460102"/>
          </a:xfrm>
        </p:grpSpPr>
        <p:sp>
          <p:nvSpPr>
            <p:cNvPr id="17" name="Freeform 16"/>
            <p:cNvSpPr/>
            <p:nvPr/>
          </p:nvSpPr>
          <p:spPr>
            <a:xfrm>
              <a:off x="7294179" y="1544715"/>
              <a:ext cx="681348" cy="2090293"/>
            </a:xfrm>
            <a:custGeom>
              <a:avLst/>
              <a:gdLst>
                <a:gd name="connsiteX0" fmla="*/ 347737 w 511639"/>
                <a:gd name="connsiteY0" fmla="*/ 0 h 2191109"/>
                <a:gd name="connsiteX1" fmla="*/ 2680 w 511639"/>
                <a:gd name="connsiteY1" fmla="*/ 1664898 h 2191109"/>
                <a:gd name="connsiteX2" fmla="*/ 511639 w 511639"/>
                <a:gd name="connsiteY2" fmla="*/ 2191109 h 2191109"/>
                <a:gd name="connsiteX0" fmla="*/ 450374 w 614276"/>
                <a:gd name="connsiteY0" fmla="*/ 0 h 2191109"/>
                <a:gd name="connsiteX1" fmla="*/ 1800 w 614276"/>
                <a:gd name="connsiteY1" fmla="*/ 1138686 h 2191109"/>
                <a:gd name="connsiteX2" fmla="*/ 614276 w 614276"/>
                <a:gd name="connsiteY2" fmla="*/ 2191109 h 2191109"/>
                <a:gd name="connsiteX0" fmla="*/ 452803 w 616705"/>
                <a:gd name="connsiteY0" fmla="*/ 0 h 2191109"/>
                <a:gd name="connsiteX1" fmla="*/ 4229 w 616705"/>
                <a:gd name="connsiteY1" fmla="*/ 1138686 h 2191109"/>
                <a:gd name="connsiteX2" fmla="*/ 616705 w 616705"/>
                <a:gd name="connsiteY2" fmla="*/ 2191109 h 2191109"/>
                <a:gd name="connsiteX0" fmla="*/ 450199 w 614101"/>
                <a:gd name="connsiteY0" fmla="*/ 0 h 2191109"/>
                <a:gd name="connsiteX1" fmla="*/ 1625 w 614101"/>
                <a:gd name="connsiteY1" fmla="*/ 1138686 h 2191109"/>
                <a:gd name="connsiteX2" fmla="*/ 614101 w 614101"/>
                <a:gd name="connsiteY2" fmla="*/ 2191109 h 2191109"/>
                <a:gd name="connsiteX0" fmla="*/ 467374 w 631276"/>
                <a:gd name="connsiteY0" fmla="*/ 0 h 2191109"/>
                <a:gd name="connsiteX1" fmla="*/ 1547 w 631276"/>
                <a:gd name="connsiteY1" fmla="*/ 1009290 h 2191109"/>
                <a:gd name="connsiteX2" fmla="*/ 631276 w 631276"/>
                <a:gd name="connsiteY2" fmla="*/ 2191109 h 2191109"/>
                <a:gd name="connsiteX0" fmla="*/ 465832 w 629734"/>
                <a:gd name="connsiteY0" fmla="*/ 0 h 2191109"/>
                <a:gd name="connsiteX1" fmla="*/ 5 w 629734"/>
                <a:gd name="connsiteY1" fmla="*/ 1009290 h 2191109"/>
                <a:gd name="connsiteX2" fmla="*/ 629734 w 629734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79570 w 543472"/>
                <a:gd name="connsiteY0" fmla="*/ 0 h 2191109"/>
                <a:gd name="connsiteX1" fmla="*/ 7 w 543472"/>
                <a:gd name="connsiteY1" fmla="*/ 1216324 h 2191109"/>
                <a:gd name="connsiteX2" fmla="*/ 543472 w 543472"/>
                <a:gd name="connsiteY2" fmla="*/ 2191109 h 2191109"/>
                <a:gd name="connsiteX0" fmla="*/ 385126 w 678425"/>
                <a:gd name="connsiteY0" fmla="*/ 0 h 2096218"/>
                <a:gd name="connsiteX1" fmla="*/ 5563 w 678425"/>
                <a:gd name="connsiteY1" fmla="*/ 1216324 h 2096218"/>
                <a:gd name="connsiteX2" fmla="*/ 678425 w 678425"/>
                <a:gd name="connsiteY2" fmla="*/ 2096218 h 2096218"/>
                <a:gd name="connsiteX0" fmla="*/ 376945 w 678870"/>
                <a:gd name="connsiteY0" fmla="*/ 0 h 2001328"/>
                <a:gd name="connsiteX1" fmla="*/ 6008 w 678870"/>
                <a:gd name="connsiteY1" fmla="*/ 1121434 h 2001328"/>
                <a:gd name="connsiteX2" fmla="*/ 678870 w 678870"/>
                <a:gd name="connsiteY2" fmla="*/ 2001328 h 2001328"/>
                <a:gd name="connsiteX0" fmla="*/ 386947 w 688872"/>
                <a:gd name="connsiteY0" fmla="*/ 0 h 2001328"/>
                <a:gd name="connsiteX1" fmla="*/ 16010 w 688872"/>
                <a:gd name="connsiteY1" fmla="*/ 1121434 h 2001328"/>
                <a:gd name="connsiteX2" fmla="*/ 688872 w 688872"/>
                <a:gd name="connsiteY2" fmla="*/ 2001328 h 2001328"/>
                <a:gd name="connsiteX0" fmla="*/ 442560 w 744485"/>
                <a:gd name="connsiteY0" fmla="*/ 0 h 2001328"/>
                <a:gd name="connsiteX1" fmla="*/ 11238 w 744485"/>
                <a:gd name="connsiteY1" fmla="*/ 1009290 h 2001328"/>
                <a:gd name="connsiteX2" fmla="*/ 744485 w 744485"/>
                <a:gd name="connsiteY2" fmla="*/ 2001328 h 2001328"/>
                <a:gd name="connsiteX0" fmla="*/ 439438 w 680978"/>
                <a:gd name="connsiteY0" fmla="*/ 0 h 2001328"/>
                <a:gd name="connsiteX1" fmla="*/ 8116 w 680978"/>
                <a:gd name="connsiteY1" fmla="*/ 1009290 h 2001328"/>
                <a:gd name="connsiteX2" fmla="*/ 680978 w 680978"/>
                <a:gd name="connsiteY2" fmla="*/ 2001328 h 200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978" h="2001328">
                  <a:moveTo>
                    <a:pt x="439438" y="0"/>
                  </a:moveTo>
                  <a:cubicBezTo>
                    <a:pt x="72098" y="132272"/>
                    <a:pt x="-32141" y="675735"/>
                    <a:pt x="8116" y="1009290"/>
                  </a:cubicBezTo>
                  <a:cubicBezTo>
                    <a:pt x="48373" y="1342845"/>
                    <a:pt x="586807" y="1903562"/>
                    <a:pt x="680978" y="2001328"/>
                  </a:cubicBezTo>
                </a:path>
              </a:pathLst>
            </a:custGeom>
            <a:noFill/>
            <a:ln w="7620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/>
            </a:p>
          </p:txBody>
        </p:sp>
        <p:sp>
          <p:nvSpPr>
            <p:cNvPr id="8203" name="Rectangle 22"/>
            <p:cNvSpPr>
              <a:spLocks noChangeArrowheads="1"/>
            </p:cNvSpPr>
            <p:nvPr/>
          </p:nvSpPr>
          <p:spPr bwMode="auto">
            <a:xfrm>
              <a:off x="6622360" y="1174906"/>
              <a:ext cx="21981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CA"/>
                <a:t>Cretaceous-Tertiary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087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Speciation modes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76" y="948829"/>
            <a:ext cx="5860498" cy="53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85167"/>
            <a:ext cx="9144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SPECIATION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2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437" y="1139703"/>
            <a:ext cx="1880635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21 species of trees and </a:t>
            </a:r>
            <a:r>
              <a:rPr lang="en-CA" sz="1200" dirty="0" smtClean="0"/>
              <a:t>multiple species </a:t>
            </a:r>
            <a:r>
              <a:rPr lang="en-CA" sz="1200" dirty="0"/>
              <a:t>of land </a:t>
            </a:r>
            <a:r>
              <a:rPr lang="en-CA" sz="1200" dirty="0" smtClean="0"/>
              <a:t>birds existed at the time</a:t>
            </a:r>
            <a:r>
              <a:rPr lang="en-CA" sz="1200" dirty="0"/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54042" y="0"/>
            <a:ext cx="919804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Eastern </a:t>
            </a:r>
            <a:r>
              <a:rPr lang="en-US" dirty="0" smtClean="0"/>
              <a:t>Island: a tail about the consequences of extinction</a:t>
            </a:r>
            <a:endParaRPr lang="en-CA" dirty="0"/>
          </a:p>
        </p:txBody>
      </p:sp>
      <p:grpSp>
        <p:nvGrpSpPr>
          <p:cNvPr id="14" name="Group 13"/>
          <p:cNvGrpSpPr/>
          <p:nvPr/>
        </p:nvGrpSpPr>
        <p:grpSpPr>
          <a:xfrm>
            <a:off x="221341" y="447027"/>
            <a:ext cx="3457571" cy="1336557"/>
            <a:chOff x="221341" y="447027"/>
            <a:chExt cx="3457571" cy="133655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41" y="447027"/>
              <a:ext cx="1967291" cy="1336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631" y="447028"/>
              <a:ext cx="1490281" cy="1336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338" y="3849540"/>
            <a:ext cx="2099247" cy="21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585" y="3488240"/>
            <a:ext cx="20955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11" y="2487334"/>
            <a:ext cx="2097374" cy="14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4893337" y="6002840"/>
            <a:ext cx="4194747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Species were harvested faster than they could be replenished</a:t>
            </a:r>
            <a:endParaRPr lang="en-CA" sz="1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63048" y="3580598"/>
            <a:ext cx="2733299" cy="3289874"/>
            <a:chOff x="1063048" y="3580598"/>
            <a:chExt cx="2733299" cy="3289874"/>
          </a:xfrm>
        </p:grpSpPr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048" y="5595139"/>
              <a:ext cx="2733299" cy="1275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Freeform 29"/>
            <p:cNvSpPr/>
            <p:nvPr/>
          </p:nvSpPr>
          <p:spPr>
            <a:xfrm>
              <a:off x="2881046" y="3580598"/>
              <a:ext cx="622548" cy="2699241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57469" y="3939948"/>
            <a:ext cx="159573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No wood for boats</a:t>
            </a:r>
          </a:p>
          <a:p>
            <a:pPr algn="ctr"/>
            <a:r>
              <a:rPr lang="en-US" sz="1400" dirty="0" smtClean="0"/>
              <a:t>…no fishing</a:t>
            </a:r>
          </a:p>
          <a:p>
            <a:pPr algn="ctr"/>
            <a:r>
              <a:rPr lang="en-US" sz="1400" dirty="0" smtClean="0"/>
              <a:t>…no scape</a:t>
            </a:r>
            <a:endParaRPr lang="en-CA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056933" y="4930218"/>
            <a:ext cx="8933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No food</a:t>
            </a:r>
            <a:endParaRPr lang="en-CA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940846" y="5595139"/>
            <a:ext cx="11254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Cannibalism</a:t>
            </a:r>
            <a:endParaRPr lang="en-CA" sz="1400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17262" y="487897"/>
            <a:ext cx="4055654" cy="1298137"/>
            <a:chOff x="3417262" y="487897"/>
            <a:chExt cx="4055654" cy="1298137"/>
          </a:xfrm>
        </p:grpSpPr>
        <p:sp>
          <p:nvSpPr>
            <p:cNvPr id="4" name="Rectangle 3"/>
            <p:cNvSpPr/>
            <p:nvPr/>
          </p:nvSpPr>
          <p:spPr>
            <a:xfrm>
              <a:off x="3815299" y="487897"/>
              <a:ext cx="1880636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Colonized by Polynesians any where between 300 and 1200 CE</a:t>
              </a:r>
              <a:endParaRPr lang="en-CA" sz="1200" dirty="0"/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935" y="489708"/>
              <a:ext cx="1853981" cy="129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Straight Arrow Connector 33"/>
            <p:cNvCxnSpPr/>
            <p:nvPr/>
          </p:nvCxnSpPr>
          <p:spPr>
            <a:xfrm>
              <a:off x="3417262" y="1137871"/>
              <a:ext cx="61844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893337" y="1684136"/>
            <a:ext cx="4196621" cy="819691"/>
            <a:chOff x="4893337" y="1684136"/>
            <a:chExt cx="4196621" cy="819691"/>
          </a:xfrm>
        </p:grpSpPr>
        <p:sp>
          <p:nvSpPr>
            <p:cNvPr id="17" name="Rectangle 16"/>
            <p:cNvSpPr/>
            <p:nvPr/>
          </p:nvSpPr>
          <p:spPr>
            <a:xfrm>
              <a:off x="4893337" y="2226828"/>
              <a:ext cx="4196621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Land species used excessively</a:t>
              </a:r>
              <a:endParaRPr lang="en-CA" sz="1200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7834503" y="1684136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322" y="489707"/>
            <a:ext cx="1880636" cy="129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865447" y="2026829"/>
            <a:ext cx="3962984" cy="1708080"/>
            <a:chOff x="865447" y="2026829"/>
            <a:chExt cx="3962984" cy="1708080"/>
          </a:xfrm>
        </p:grpSpPr>
        <p:sp>
          <p:nvSpPr>
            <p:cNvPr id="19" name="Rectangle 18"/>
            <p:cNvSpPr/>
            <p:nvPr/>
          </p:nvSpPr>
          <p:spPr>
            <a:xfrm>
              <a:off x="865447" y="2026829"/>
              <a:ext cx="2733298" cy="276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Most land species went extinct</a:t>
              </a:r>
              <a:endParaRPr lang="en-CA" sz="1200" dirty="0"/>
            </a:p>
          </p:txBody>
        </p:sp>
        <p:pic>
          <p:nvPicPr>
            <p:cNvPr id="8203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447" y="2303828"/>
              <a:ext cx="2733298" cy="14310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Freeform 38"/>
            <p:cNvSpPr/>
            <p:nvPr/>
          </p:nvSpPr>
          <p:spPr>
            <a:xfrm rot="2819846" flipH="1">
              <a:off x="3746921" y="2143733"/>
              <a:ext cx="1043765" cy="1119255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338" y="2487334"/>
            <a:ext cx="2099246" cy="136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07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11" grpId="0" animBg="1"/>
      <p:bldP spid="31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3691" y="3128356"/>
            <a:ext cx="3270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 smtClean="0">
                <a:solidFill>
                  <a:srgbClr val="FF0000"/>
                </a:solidFill>
              </a:rPr>
              <a:t>Extinction is seriously forever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5219269" y="701892"/>
            <a:ext cx="3780670" cy="1818869"/>
            <a:chOff x="5219269" y="701892"/>
            <a:chExt cx="3780670" cy="1818869"/>
          </a:xfrm>
        </p:grpSpPr>
        <p:sp>
          <p:nvSpPr>
            <p:cNvPr id="11" name="Oval 10"/>
            <p:cNvSpPr/>
            <p:nvPr/>
          </p:nvSpPr>
          <p:spPr>
            <a:xfrm>
              <a:off x="5219269" y="1078899"/>
              <a:ext cx="1813892" cy="13921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7186047" y="1143483"/>
              <a:ext cx="1813892" cy="1377278"/>
            </a:xfrm>
            <a:prstGeom prst="ellipse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22359" y="701892"/>
              <a:ext cx="10077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smtClean="0"/>
                <a:t>Outward</a:t>
              </a:r>
              <a:endParaRPr lang="en-CA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60366" y="729471"/>
              <a:ext cx="834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smtClean="0"/>
                <a:t>Inward</a:t>
              </a:r>
              <a:endParaRPr lang="en-CA" dirty="0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3159853"/>
            <a:ext cx="4668572" cy="318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54042" y="288692"/>
            <a:ext cx="9144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/>
              <a:t>How species go extinct?</a:t>
            </a:r>
            <a:endParaRPr lang="en-CA" dirty="0"/>
          </a:p>
        </p:txBody>
      </p:sp>
      <p:sp>
        <p:nvSpPr>
          <p:cNvPr id="7" name="Rectangular Callout 6"/>
          <p:cNvSpPr/>
          <p:nvPr/>
        </p:nvSpPr>
        <p:spPr>
          <a:xfrm>
            <a:off x="3796808" y="6319624"/>
            <a:ext cx="4539118" cy="338958"/>
          </a:xfrm>
          <a:prstGeom prst="wedgeRectCallout">
            <a:avLst>
              <a:gd name="adj1" fmla="val -36870"/>
              <a:gd name="adj2" fmla="val -137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Extinction: lost of the last individual of a </a:t>
            </a:r>
            <a:r>
              <a:rPr lang="en-US" sz="1400" dirty="0" smtClean="0"/>
              <a:t>species</a:t>
            </a:r>
            <a:endParaRPr lang="en-CA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82056" y="3627073"/>
            <a:ext cx="805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Allopatric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6792" y="5348901"/>
            <a:ext cx="801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Peripatric</a:t>
            </a:r>
            <a:endParaRPr lang="en-CA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2258" y="4411012"/>
            <a:ext cx="819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Sympatric</a:t>
            </a:r>
            <a:endParaRPr lang="en-CA" sz="1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78048" y="1151528"/>
            <a:ext cx="1813892" cy="13921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201180" y="1041135"/>
            <a:ext cx="1813892" cy="1429942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/>
          <p:cNvCxnSpPr>
            <a:endCxn id="11" idx="6"/>
          </p:cNvCxnSpPr>
          <p:nvPr/>
        </p:nvCxnSpPr>
        <p:spPr>
          <a:xfrm flipV="1">
            <a:off x="6164725" y="1774988"/>
            <a:ext cx="868436" cy="1120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035014" y="1796990"/>
            <a:ext cx="117613" cy="1122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084710" y="1847617"/>
            <a:ext cx="879612" cy="1120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07665" y="253155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Why will this be important?</a:t>
            </a:r>
            <a:endParaRPr lang="en-CA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201180" y="2944145"/>
            <a:ext cx="3790760" cy="2292933"/>
            <a:chOff x="5201180" y="2944145"/>
            <a:chExt cx="3790760" cy="2292933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65" y="2944145"/>
              <a:ext cx="936971" cy="741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803" y="2948363"/>
              <a:ext cx="926397" cy="757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5201180" y="4406081"/>
              <a:ext cx="3790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Of 245 species analyzed, 98% maintained populations in at least a portion of their peripheral range before going extinct (</a:t>
              </a:r>
              <a:r>
                <a:rPr lang="en-CA" sz="1200" dirty="0" err="1" smtClean="0"/>
                <a:t>Channell</a:t>
              </a:r>
              <a:r>
                <a:rPr lang="en-CA" sz="1200" dirty="0" smtClean="0"/>
                <a:t> &amp; </a:t>
              </a:r>
              <a:r>
                <a:rPr lang="en-CA" sz="1200" dirty="0" err="1" smtClean="0"/>
                <a:t>Lomolino</a:t>
              </a:r>
              <a:r>
                <a:rPr lang="en-CA" sz="1200" dirty="0" smtClean="0"/>
                <a:t>, Nature 2000)</a:t>
              </a:r>
            </a:p>
            <a:p>
              <a:pPr algn="ctr"/>
              <a:endParaRPr lang="en-CA" sz="1200" dirty="0"/>
            </a:p>
          </p:txBody>
        </p:sp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070" y="3150930"/>
              <a:ext cx="947316" cy="414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66" y="3648649"/>
              <a:ext cx="936971" cy="83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229" y="3662526"/>
              <a:ext cx="936971" cy="809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92" y="3659896"/>
              <a:ext cx="942186" cy="766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Freeform 5"/>
          <p:cNvSpPr/>
          <p:nvPr/>
        </p:nvSpPr>
        <p:spPr>
          <a:xfrm>
            <a:off x="3125972" y="895145"/>
            <a:ext cx="2481993" cy="3272822"/>
          </a:xfrm>
          <a:custGeom>
            <a:avLst/>
            <a:gdLst>
              <a:gd name="connsiteX0" fmla="*/ 0 w 1520456"/>
              <a:gd name="connsiteY0" fmla="*/ 2158409 h 2158409"/>
              <a:gd name="connsiteX1" fmla="*/ 510363 w 1520456"/>
              <a:gd name="connsiteY1" fmla="*/ 1477925 h 2158409"/>
              <a:gd name="connsiteX2" fmla="*/ 467833 w 1520456"/>
              <a:gd name="connsiteY2" fmla="*/ 999460 h 2158409"/>
              <a:gd name="connsiteX3" fmla="*/ 520995 w 1520456"/>
              <a:gd name="connsiteY3" fmla="*/ 616688 h 2158409"/>
              <a:gd name="connsiteX4" fmla="*/ 1520456 w 1520456"/>
              <a:gd name="connsiteY4" fmla="*/ 0 h 2158409"/>
              <a:gd name="connsiteX0" fmla="*/ 0 w 1541721"/>
              <a:gd name="connsiteY0" fmla="*/ 1786270 h 1786270"/>
              <a:gd name="connsiteX1" fmla="*/ 510363 w 1541721"/>
              <a:gd name="connsiteY1" fmla="*/ 1105786 h 1786270"/>
              <a:gd name="connsiteX2" fmla="*/ 467833 w 1541721"/>
              <a:gd name="connsiteY2" fmla="*/ 627321 h 1786270"/>
              <a:gd name="connsiteX3" fmla="*/ 520995 w 1541721"/>
              <a:gd name="connsiteY3" fmla="*/ 244549 h 1786270"/>
              <a:gd name="connsiteX4" fmla="*/ 1541721 w 1541721"/>
              <a:gd name="connsiteY4" fmla="*/ 0 h 1786270"/>
              <a:gd name="connsiteX0" fmla="*/ 0 w 1541721"/>
              <a:gd name="connsiteY0" fmla="*/ 1819389 h 1819389"/>
              <a:gd name="connsiteX1" fmla="*/ 510363 w 1541721"/>
              <a:gd name="connsiteY1" fmla="*/ 1138905 h 1819389"/>
              <a:gd name="connsiteX2" fmla="*/ 467833 w 1541721"/>
              <a:gd name="connsiteY2" fmla="*/ 660440 h 1819389"/>
              <a:gd name="connsiteX3" fmla="*/ 520995 w 1541721"/>
              <a:gd name="connsiteY3" fmla="*/ 277668 h 1819389"/>
              <a:gd name="connsiteX4" fmla="*/ 1541721 w 1541721"/>
              <a:gd name="connsiteY4" fmla="*/ 33119 h 1819389"/>
              <a:gd name="connsiteX0" fmla="*/ 0 w 1541721"/>
              <a:gd name="connsiteY0" fmla="*/ 1823300 h 1823300"/>
              <a:gd name="connsiteX1" fmla="*/ 510363 w 1541721"/>
              <a:gd name="connsiteY1" fmla="*/ 1142816 h 1823300"/>
              <a:gd name="connsiteX2" fmla="*/ 467833 w 1541721"/>
              <a:gd name="connsiteY2" fmla="*/ 664351 h 1823300"/>
              <a:gd name="connsiteX3" fmla="*/ 520995 w 1541721"/>
              <a:gd name="connsiteY3" fmla="*/ 281579 h 1823300"/>
              <a:gd name="connsiteX4" fmla="*/ 1541721 w 1541721"/>
              <a:gd name="connsiteY4" fmla="*/ 37030 h 1823300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807535"/>
              <a:gd name="connsiteY0" fmla="*/ 1873171 h 1873171"/>
              <a:gd name="connsiteX1" fmla="*/ 510363 w 1807535"/>
              <a:gd name="connsiteY1" fmla="*/ 1192687 h 1873171"/>
              <a:gd name="connsiteX2" fmla="*/ 520995 w 1807535"/>
              <a:gd name="connsiteY2" fmla="*/ 331450 h 1873171"/>
              <a:gd name="connsiteX3" fmla="*/ 1807535 w 1807535"/>
              <a:gd name="connsiteY3" fmla="*/ 36103 h 1873171"/>
              <a:gd name="connsiteX0" fmla="*/ 0 w 1807535"/>
              <a:gd name="connsiteY0" fmla="*/ 1837651 h 1837651"/>
              <a:gd name="connsiteX1" fmla="*/ 510363 w 1807535"/>
              <a:gd name="connsiteY1" fmla="*/ 1157167 h 1837651"/>
              <a:gd name="connsiteX2" fmla="*/ 520995 w 1807535"/>
              <a:gd name="connsiteY2" fmla="*/ 295930 h 1837651"/>
              <a:gd name="connsiteX3" fmla="*/ 1807535 w 1807535"/>
              <a:gd name="connsiteY3" fmla="*/ 583 h 1837651"/>
              <a:gd name="connsiteX0" fmla="*/ 0 w 1807535"/>
              <a:gd name="connsiteY0" fmla="*/ 1837499 h 1837499"/>
              <a:gd name="connsiteX1" fmla="*/ 510363 w 1807535"/>
              <a:gd name="connsiteY1" fmla="*/ 1157015 h 1837499"/>
              <a:gd name="connsiteX2" fmla="*/ 616688 w 1807535"/>
              <a:gd name="connsiteY2" fmla="*/ 339320 h 1837499"/>
              <a:gd name="connsiteX3" fmla="*/ 1807535 w 1807535"/>
              <a:gd name="connsiteY3" fmla="*/ 431 h 1837499"/>
              <a:gd name="connsiteX0" fmla="*/ 0 w 1807535"/>
              <a:gd name="connsiteY0" fmla="*/ 1837388 h 1837388"/>
              <a:gd name="connsiteX1" fmla="*/ 510363 w 1807535"/>
              <a:gd name="connsiteY1" fmla="*/ 1156904 h 1837388"/>
              <a:gd name="connsiteX2" fmla="*/ 616688 w 1807535"/>
              <a:gd name="connsiteY2" fmla="*/ 339209 h 1837388"/>
              <a:gd name="connsiteX3" fmla="*/ 1807535 w 1807535"/>
              <a:gd name="connsiteY3" fmla="*/ 320 h 1837388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939 h 1837939"/>
              <a:gd name="connsiteX1" fmla="*/ 510363 w 1807535"/>
              <a:gd name="connsiteY1" fmla="*/ 1157455 h 1837939"/>
              <a:gd name="connsiteX2" fmla="*/ 616688 w 1807535"/>
              <a:gd name="connsiteY2" fmla="*/ 339760 h 1837939"/>
              <a:gd name="connsiteX3" fmla="*/ 1807535 w 1807535"/>
              <a:gd name="connsiteY3" fmla="*/ 871 h 1837939"/>
              <a:gd name="connsiteX0" fmla="*/ 0 w 1807535"/>
              <a:gd name="connsiteY0" fmla="*/ 1854994 h 1854994"/>
              <a:gd name="connsiteX1" fmla="*/ 510363 w 1807535"/>
              <a:gd name="connsiteY1" fmla="*/ 1174510 h 1854994"/>
              <a:gd name="connsiteX2" fmla="*/ 616688 w 1807535"/>
              <a:gd name="connsiteY2" fmla="*/ 356815 h 1854994"/>
              <a:gd name="connsiteX3" fmla="*/ 1807535 w 1807535"/>
              <a:gd name="connsiteY3" fmla="*/ 17926 h 1854994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616688 w 1807535"/>
              <a:gd name="connsiteY1" fmla="*/ 349878 h 1848057"/>
              <a:gd name="connsiteX2" fmla="*/ 1807535 w 1807535"/>
              <a:gd name="connsiteY2" fmla="*/ 10989 h 1848057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4802 h 1844802"/>
              <a:gd name="connsiteX1" fmla="*/ 399877 w 1807535"/>
              <a:gd name="connsiteY1" fmla="*/ 538963 h 1844802"/>
              <a:gd name="connsiteX2" fmla="*/ 1807535 w 1807535"/>
              <a:gd name="connsiteY2" fmla="*/ 7734 h 1844802"/>
              <a:gd name="connsiteX0" fmla="*/ 0 w 1807535"/>
              <a:gd name="connsiteY0" fmla="*/ 1852035 h 1852035"/>
              <a:gd name="connsiteX1" fmla="*/ 399877 w 1807535"/>
              <a:gd name="connsiteY1" fmla="*/ 546196 h 1852035"/>
              <a:gd name="connsiteX2" fmla="*/ 1807535 w 1807535"/>
              <a:gd name="connsiteY2" fmla="*/ 14967 h 1852035"/>
              <a:gd name="connsiteX0" fmla="*/ 0 w 1807535"/>
              <a:gd name="connsiteY0" fmla="*/ 1850140 h 1850140"/>
              <a:gd name="connsiteX1" fmla="*/ 399877 w 1807535"/>
              <a:gd name="connsiteY1" fmla="*/ 544301 h 1850140"/>
              <a:gd name="connsiteX2" fmla="*/ 1807535 w 1807535"/>
              <a:gd name="connsiteY2" fmla="*/ 13072 h 185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7535" h="1850140">
                <a:moveTo>
                  <a:pt x="0" y="1850140"/>
                </a:moveTo>
                <a:cubicBezTo>
                  <a:pt x="507897" y="1538019"/>
                  <a:pt x="-73136" y="983501"/>
                  <a:pt x="399877" y="544301"/>
                </a:cubicBezTo>
                <a:cubicBezTo>
                  <a:pt x="872890" y="105101"/>
                  <a:pt x="1094575" y="-48681"/>
                  <a:pt x="1807535" y="13072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9" name="Group 28"/>
          <p:cNvGrpSpPr/>
          <p:nvPr/>
        </p:nvGrpSpPr>
        <p:grpSpPr>
          <a:xfrm>
            <a:off x="2785730" y="3598949"/>
            <a:ext cx="1860696" cy="2280856"/>
            <a:chOff x="2785730" y="3598949"/>
            <a:chExt cx="1860696" cy="2280856"/>
          </a:xfrm>
        </p:grpSpPr>
        <p:sp>
          <p:nvSpPr>
            <p:cNvPr id="3" name="Freeform 2"/>
            <p:cNvSpPr/>
            <p:nvPr/>
          </p:nvSpPr>
          <p:spPr>
            <a:xfrm>
              <a:off x="2785730" y="3876065"/>
              <a:ext cx="1651076" cy="2003740"/>
            </a:xfrm>
            <a:custGeom>
              <a:avLst/>
              <a:gdLst>
                <a:gd name="connsiteX0" fmla="*/ 0 w 1651076"/>
                <a:gd name="connsiteY0" fmla="*/ 770363 h 2003740"/>
                <a:gd name="connsiteX1" fmla="*/ 574158 w 1651076"/>
                <a:gd name="connsiteY1" fmla="*/ 79247 h 2003740"/>
                <a:gd name="connsiteX2" fmla="*/ 1254642 w 1651076"/>
                <a:gd name="connsiteY2" fmla="*/ 79247 h 2003740"/>
                <a:gd name="connsiteX3" fmla="*/ 1626782 w 1651076"/>
                <a:gd name="connsiteY3" fmla="*/ 653405 h 2003740"/>
                <a:gd name="connsiteX4" fmla="*/ 1584251 w 1651076"/>
                <a:gd name="connsiteY4" fmla="*/ 2003740 h 200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076" h="2003740">
                  <a:moveTo>
                    <a:pt x="0" y="770363"/>
                  </a:moveTo>
                  <a:cubicBezTo>
                    <a:pt x="182525" y="482398"/>
                    <a:pt x="365051" y="194433"/>
                    <a:pt x="574158" y="79247"/>
                  </a:cubicBezTo>
                  <a:cubicBezTo>
                    <a:pt x="783265" y="-35939"/>
                    <a:pt x="1079205" y="-16446"/>
                    <a:pt x="1254642" y="79247"/>
                  </a:cubicBezTo>
                  <a:cubicBezTo>
                    <a:pt x="1430079" y="174940"/>
                    <a:pt x="1571847" y="332656"/>
                    <a:pt x="1626782" y="653405"/>
                  </a:cubicBezTo>
                  <a:cubicBezTo>
                    <a:pt x="1681717" y="974154"/>
                    <a:pt x="1632984" y="1488947"/>
                    <a:pt x="1584251" y="200374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30567" y="3598949"/>
              <a:ext cx="1815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</a:rPr>
                <a:t>How does it occur?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 rot="8956714">
            <a:off x="3508238" y="2621065"/>
            <a:ext cx="3445836" cy="2465205"/>
          </a:xfrm>
          <a:custGeom>
            <a:avLst/>
            <a:gdLst>
              <a:gd name="connsiteX0" fmla="*/ 0 w 1520456"/>
              <a:gd name="connsiteY0" fmla="*/ 2158409 h 2158409"/>
              <a:gd name="connsiteX1" fmla="*/ 510363 w 1520456"/>
              <a:gd name="connsiteY1" fmla="*/ 1477925 h 2158409"/>
              <a:gd name="connsiteX2" fmla="*/ 467833 w 1520456"/>
              <a:gd name="connsiteY2" fmla="*/ 999460 h 2158409"/>
              <a:gd name="connsiteX3" fmla="*/ 520995 w 1520456"/>
              <a:gd name="connsiteY3" fmla="*/ 616688 h 2158409"/>
              <a:gd name="connsiteX4" fmla="*/ 1520456 w 1520456"/>
              <a:gd name="connsiteY4" fmla="*/ 0 h 2158409"/>
              <a:gd name="connsiteX0" fmla="*/ 0 w 1541721"/>
              <a:gd name="connsiteY0" fmla="*/ 1786270 h 1786270"/>
              <a:gd name="connsiteX1" fmla="*/ 510363 w 1541721"/>
              <a:gd name="connsiteY1" fmla="*/ 1105786 h 1786270"/>
              <a:gd name="connsiteX2" fmla="*/ 467833 w 1541721"/>
              <a:gd name="connsiteY2" fmla="*/ 627321 h 1786270"/>
              <a:gd name="connsiteX3" fmla="*/ 520995 w 1541721"/>
              <a:gd name="connsiteY3" fmla="*/ 244549 h 1786270"/>
              <a:gd name="connsiteX4" fmla="*/ 1541721 w 1541721"/>
              <a:gd name="connsiteY4" fmla="*/ 0 h 1786270"/>
              <a:gd name="connsiteX0" fmla="*/ 0 w 1541721"/>
              <a:gd name="connsiteY0" fmla="*/ 1819389 h 1819389"/>
              <a:gd name="connsiteX1" fmla="*/ 510363 w 1541721"/>
              <a:gd name="connsiteY1" fmla="*/ 1138905 h 1819389"/>
              <a:gd name="connsiteX2" fmla="*/ 467833 w 1541721"/>
              <a:gd name="connsiteY2" fmla="*/ 660440 h 1819389"/>
              <a:gd name="connsiteX3" fmla="*/ 520995 w 1541721"/>
              <a:gd name="connsiteY3" fmla="*/ 277668 h 1819389"/>
              <a:gd name="connsiteX4" fmla="*/ 1541721 w 1541721"/>
              <a:gd name="connsiteY4" fmla="*/ 33119 h 1819389"/>
              <a:gd name="connsiteX0" fmla="*/ 0 w 1541721"/>
              <a:gd name="connsiteY0" fmla="*/ 1823300 h 1823300"/>
              <a:gd name="connsiteX1" fmla="*/ 510363 w 1541721"/>
              <a:gd name="connsiteY1" fmla="*/ 1142816 h 1823300"/>
              <a:gd name="connsiteX2" fmla="*/ 467833 w 1541721"/>
              <a:gd name="connsiteY2" fmla="*/ 664351 h 1823300"/>
              <a:gd name="connsiteX3" fmla="*/ 520995 w 1541721"/>
              <a:gd name="connsiteY3" fmla="*/ 281579 h 1823300"/>
              <a:gd name="connsiteX4" fmla="*/ 1541721 w 1541721"/>
              <a:gd name="connsiteY4" fmla="*/ 37030 h 1823300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467833 w 1541721"/>
              <a:gd name="connsiteY2" fmla="*/ 659574 h 1818523"/>
              <a:gd name="connsiteX3" fmla="*/ 520995 w 1541721"/>
              <a:gd name="connsiteY3" fmla="*/ 276802 h 1818523"/>
              <a:gd name="connsiteX4" fmla="*/ 1541721 w 1541721"/>
              <a:gd name="connsiteY4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541721"/>
              <a:gd name="connsiteY0" fmla="*/ 1818523 h 1818523"/>
              <a:gd name="connsiteX1" fmla="*/ 510363 w 1541721"/>
              <a:gd name="connsiteY1" fmla="*/ 1138039 h 1818523"/>
              <a:gd name="connsiteX2" fmla="*/ 520995 w 1541721"/>
              <a:gd name="connsiteY2" fmla="*/ 276802 h 1818523"/>
              <a:gd name="connsiteX3" fmla="*/ 1541721 w 1541721"/>
              <a:gd name="connsiteY3" fmla="*/ 32253 h 1818523"/>
              <a:gd name="connsiteX0" fmla="*/ 0 w 1807535"/>
              <a:gd name="connsiteY0" fmla="*/ 1873171 h 1873171"/>
              <a:gd name="connsiteX1" fmla="*/ 510363 w 1807535"/>
              <a:gd name="connsiteY1" fmla="*/ 1192687 h 1873171"/>
              <a:gd name="connsiteX2" fmla="*/ 520995 w 1807535"/>
              <a:gd name="connsiteY2" fmla="*/ 331450 h 1873171"/>
              <a:gd name="connsiteX3" fmla="*/ 1807535 w 1807535"/>
              <a:gd name="connsiteY3" fmla="*/ 36103 h 1873171"/>
              <a:gd name="connsiteX0" fmla="*/ 0 w 1807535"/>
              <a:gd name="connsiteY0" fmla="*/ 1837651 h 1837651"/>
              <a:gd name="connsiteX1" fmla="*/ 510363 w 1807535"/>
              <a:gd name="connsiteY1" fmla="*/ 1157167 h 1837651"/>
              <a:gd name="connsiteX2" fmla="*/ 520995 w 1807535"/>
              <a:gd name="connsiteY2" fmla="*/ 295930 h 1837651"/>
              <a:gd name="connsiteX3" fmla="*/ 1807535 w 1807535"/>
              <a:gd name="connsiteY3" fmla="*/ 583 h 1837651"/>
              <a:gd name="connsiteX0" fmla="*/ 0 w 1807535"/>
              <a:gd name="connsiteY0" fmla="*/ 1837499 h 1837499"/>
              <a:gd name="connsiteX1" fmla="*/ 510363 w 1807535"/>
              <a:gd name="connsiteY1" fmla="*/ 1157015 h 1837499"/>
              <a:gd name="connsiteX2" fmla="*/ 616688 w 1807535"/>
              <a:gd name="connsiteY2" fmla="*/ 339320 h 1837499"/>
              <a:gd name="connsiteX3" fmla="*/ 1807535 w 1807535"/>
              <a:gd name="connsiteY3" fmla="*/ 431 h 1837499"/>
              <a:gd name="connsiteX0" fmla="*/ 0 w 1807535"/>
              <a:gd name="connsiteY0" fmla="*/ 1837388 h 1837388"/>
              <a:gd name="connsiteX1" fmla="*/ 510363 w 1807535"/>
              <a:gd name="connsiteY1" fmla="*/ 1156904 h 1837388"/>
              <a:gd name="connsiteX2" fmla="*/ 616688 w 1807535"/>
              <a:gd name="connsiteY2" fmla="*/ 339209 h 1837388"/>
              <a:gd name="connsiteX3" fmla="*/ 1807535 w 1807535"/>
              <a:gd name="connsiteY3" fmla="*/ 320 h 1837388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421 h 1837421"/>
              <a:gd name="connsiteX1" fmla="*/ 510363 w 1807535"/>
              <a:gd name="connsiteY1" fmla="*/ 1156937 h 1837421"/>
              <a:gd name="connsiteX2" fmla="*/ 616688 w 1807535"/>
              <a:gd name="connsiteY2" fmla="*/ 339242 h 1837421"/>
              <a:gd name="connsiteX3" fmla="*/ 1807535 w 1807535"/>
              <a:gd name="connsiteY3" fmla="*/ 353 h 1837421"/>
              <a:gd name="connsiteX0" fmla="*/ 0 w 1807535"/>
              <a:gd name="connsiteY0" fmla="*/ 1837939 h 1837939"/>
              <a:gd name="connsiteX1" fmla="*/ 510363 w 1807535"/>
              <a:gd name="connsiteY1" fmla="*/ 1157455 h 1837939"/>
              <a:gd name="connsiteX2" fmla="*/ 616688 w 1807535"/>
              <a:gd name="connsiteY2" fmla="*/ 339760 h 1837939"/>
              <a:gd name="connsiteX3" fmla="*/ 1807535 w 1807535"/>
              <a:gd name="connsiteY3" fmla="*/ 871 h 1837939"/>
              <a:gd name="connsiteX0" fmla="*/ 0 w 1807535"/>
              <a:gd name="connsiteY0" fmla="*/ 1854994 h 1854994"/>
              <a:gd name="connsiteX1" fmla="*/ 510363 w 1807535"/>
              <a:gd name="connsiteY1" fmla="*/ 1174510 h 1854994"/>
              <a:gd name="connsiteX2" fmla="*/ 616688 w 1807535"/>
              <a:gd name="connsiteY2" fmla="*/ 356815 h 1854994"/>
              <a:gd name="connsiteX3" fmla="*/ 1807535 w 1807535"/>
              <a:gd name="connsiteY3" fmla="*/ 17926 h 1854994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270322 w 1807535"/>
              <a:gd name="connsiteY1" fmla="*/ 879063 h 1848057"/>
              <a:gd name="connsiteX2" fmla="*/ 616688 w 1807535"/>
              <a:gd name="connsiteY2" fmla="*/ 349878 h 1848057"/>
              <a:gd name="connsiteX3" fmla="*/ 1807535 w 1807535"/>
              <a:gd name="connsiteY3" fmla="*/ 10989 h 1848057"/>
              <a:gd name="connsiteX0" fmla="*/ 0 w 1807535"/>
              <a:gd name="connsiteY0" fmla="*/ 1848057 h 1848057"/>
              <a:gd name="connsiteX1" fmla="*/ 616688 w 1807535"/>
              <a:gd name="connsiteY1" fmla="*/ 349878 h 1848057"/>
              <a:gd name="connsiteX2" fmla="*/ 1807535 w 1807535"/>
              <a:gd name="connsiteY2" fmla="*/ 10989 h 1848057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3912 h 1843912"/>
              <a:gd name="connsiteX1" fmla="*/ 399877 w 1807535"/>
              <a:gd name="connsiteY1" fmla="*/ 538073 h 1843912"/>
              <a:gd name="connsiteX2" fmla="*/ 1807535 w 1807535"/>
              <a:gd name="connsiteY2" fmla="*/ 6844 h 1843912"/>
              <a:gd name="connsiteX0" fmla="*/ 0 w 1807535"/>
              <a:gd name="connsiteY0" fmla="*/ 1844802 h 1844802"/>
              <a:gd name="connsiteX1" fmla="*/ 399877 w 1807535"/>
              <a:gd name="connsiteY1" fmla="*/ 538963 h 1844802"/>
              <a:gd name="connsiteX2" fmla="*/ 1807535 w 1807535"/>
              <a:gd name="connsiteY2" fmla="*/ 7734 h 1844802"/>
              <a:gd name="connsiteX0" fmla="*/ 0 w 1807535"/>
              <a:gd name="connsiteY0" fmla="*/ 1852035 h 1852035"/>
              <a:gd name="connsiteX1" fmla="*/ 399877 w 1807535"/>
              <a:gd name="connsiteY1" fmla="*/ 546196 h 1852035"/>
              <a:gd name="connsiteX2" fmla="*/ 1807535 w 1807535"/>
              <a:gd name="connsiteY2" fmla="*/ 14967 h 1852035"/>
              <a:gd name="connsiteX0" fmla="*/ 0 w 1807535"/>
              <a:gd name="connsiteY0" fmla="*/ 1850140 h 1850140"/>
              <a:gd name="connsiteX1" fmla="*/ 399877 w 1807535"/>
              <a:gd name="connsiteY1" fmla="*/ 544301 h 1850140"/>
              <a:gd name="connsiteX2" fmla="*/ 1807535 w 1807535"/>
              <a:gd name="connsiteY2" fmla="*/ 13072 h 1850140"/>
              <a:gd name="connsiteX0" fmla="*/ 0 w 2324674"/>
              <a:gd name="connsiteY0" fmla="*/ 765096 h 765096"/>
              <a:gd name="connsiteX1" fmla="*/ 917016 w 2324674"/>
              <a:gd name="connsiteY1" fmla="*/ 536832 h 765096"/>
              <a:gd name="connsiteX2" fmla="*/ 2324674 w 2324674"/>
              <a:gd name="connsiteY2" fmla="*/ 5603 h 765096"/>
              <a:gd name="connsiteX0" fmla="*/ 0 w 2324674"/>
              <a:gd name="connsiteY0" fmla="*/ 767108 h 767108"/>
              <a:gd name="connsiteX1" fmla="*/ 1228348 w 2324674"/>
              <a:gd name="connsiteY1" fmla="*/ 402784 h 767108"/>
              <a:gd name="connsiteX2" fmla="*/ 2324674 w 2324674"/>
              <a:gd name="connsiteY2" fmla="*/ 7615 h 767108"/>
              <a:gd name="connsiteX0" fmla="*/ 0 w 2339161"/>
              <a:gd name="connsiteY0" fmla="*/ 1030288 h 1030288"/>
              <a:gd name="connsiteX1" fmla="*/ 1228348 w 2339161"/>
              <a:gd name="connsiteY1" fmla="*/ 665964 h 1030288"/>
              <a:gd name="connsiteX2" fmla="*/ 2339161 w 2339161"/>
              <a:gd name="connsiteY2" fmla="*/ 4795 h 1030288"/>
              <a:gd name="connsiteX0" fmla="*/ 0 w 2339161"/>
              <a:gd name="connsiteY0" fmla="*/ 1025493 h 1025493"/>
              <a:gd name="connsiteX1" fmla="*/ 1228348 w 2339161"/>
              <a:gd name="connsiteY1" fmla="*/ 661169 h 1025493"/>
              <a:gd name="connsiteX2" fmla="*/ 2339161 w 2339161"/>
              <a:gd name="connsiteY2" fmla="*/ 0 h 1025493"/>
              <a:gd name="connsiteX0" fmla="*/ 0 w 2339161"/>
              <a:gd name="connsiteY0" fmla="*/ 1025493 h 1101206"/>
              <a:gd name="connsiteX1" fmla="*/ 1264381 w 2339161"/>
              <a:gd name="connsiteY1" fmla="*/ 1065992 h 1101206"/>
              <a:gd name="connsiteX2" fmla="*/ 2339161 w 2339161"/>
              <a:gd name="connsiteY2" fmla="*/ 0 h 1101206"/>
              <a:gd name="connsiteX0" fmla="*/ 0 w 2339161"/>
              <a:gd name="connsiteY0" fmla="*/ 1025493 h 1101206"/>
              <a:gd name="connsiteX1" fmla="*/ 1264381 w 2339161"/>
              <a:gd name="connsiteY1" fmla="*/ 1065992 h 1101206"/>
              <a:gd name="connsiteX2" fmla="*/ 2339161 w 2339161"/>
              <a:gd name="connsiteY2" fmla="*/ 0 h 1101206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125745"/>
              <a:gd name="connsiteX1" fmla="*/ 1264381 w 2339161"/>
              <a:gd name="connsiteY1" fmla="*/ 1065992 h 1125745"/>
              <a:gd name="connsiteX2" fmla="*/ 2339161 w 2339161"/>
              <a:gd name="connsiteY2" fmla="*/ 0 h 1125745"/>
              <a:gd name="connsiteX0" fmla="*/ 0 w 2339161"/>
              <a:gd name="connsiteY0" fmla="*/ 1025493 h 1097040"/>
              <a:gd name="connsiteX1" fmla="*/ 1264381 w 2339161"/>
              <a:gd name="connsiteY1" fmla="*/ 1065992 h 1097040"/>
              <a:gd name="connsiteX2" fmla="*/ 2339161 w 2339161"/>
              <a:gd name="connsiteY2" fmla="*/ 0 h 10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9161" h="1097040">
                <a:moveTo>
                  <a:pt x="0" y="1025493"/>
                </a:moveTo>
                <a:cubicBezTo>
                  <a:pt x="507897" y="713372"/>
                  <a:pt x="953658" y="1223705"/>
                  <a:pt x="1264381" y="1065992"/>
                </a:cubicBezTo>
                <a:cubicBezTo>
                  <a:pt x="1575104" y="908279"/>
                  <a:pt x="1965858" y="237896"/>
                  <a:pt x="2339161" y="0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96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4" grpId="0" animBg="1"/>
      <p:bldP spid="16" grpId="0" animBg="1"/>
      <p:bldP spid="21" grpId="0"/>
      <p:bldP spid="6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6408795" y="3147952"/>
            <a:ext cx="2168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The causes of extinction events have been controversial mostly because we lack evidence</a:t>
            </a:r>
            <a:r>
              <a:rPr lang="en-CA" sz="1200" dirty="0" smtClean="0"/>
              <a:t>.</a:t>
            </a:r>
            <a:endParaRPr lang="en-CA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-54042" y="28335"/>
            <a:ext cx="9144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/>
              <a:t>Some facts about extinction</a:t>
            </a:r>
            <a:endParaRPr lang="en-CA" dirty="0"/>
          </a:p>
        </p:txBody>
      </p:sp>
      <p:grpSp>
        <p:nvGrpSpPr>
          <p:cNvPr id="12" name="Group 11"/>
          <p:cNvGrpSpPr/>
          <p:nvPr/>
        </p:nvGrpSpPr>
        <p:grpSpPr>
          <a:xfrm>
            <a:off x="237208" y="823043"/>
            <a:ext cx="2335586" cy="2249861"/>
            <a:chOff x="237208" y="823043"/>
            <a:chExt cx="2335586" cy="2249861"/>
          </a:xfrm>
        </p:grpSpPr>
        <p:sp>
          <p:nvSpPr>
            <p:cNvPr id="4" name="Rectangle 3"/>
            <p:cNvSpPr/>
            <p:nvPr/>
          </p:nvSpPr>
          <p:spPr>
            <a:xfrm>
              <a:off x="237208" y="2611239"/>
              <a:ext cx="23355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Of all species that have existed on Earth, </a:t>
              </a:r>
              <a:r>
                <a:rPr lang="en-CA" sz="1200" dirty="0" smtClean="0"/>
                <a:t>99.9% </a:t>
              </a:r>
              <a:r>
                <a:rPr lang="en-CA" sz="1200" dirty="0"/>
                <a:t>are now extinct. </a:t>
              </a:r>
            </a:p>
          </p:txBody>
        </p:sp>
        <p:graphicFrame>
          <p:nvGraphicFramePr>
            <p:cNvPr id="2" name="Chart 1"/>
            <p:cNvGraphicFramePr/>
            <p:nvPr>
              <p:extLst>
                <p:ext uri="{D42A27DB-BD31-4B8C-83A1-F6EECF244321}">
                  <p14:modId xmlns:p14="http://schemas.microsoft.com/office/powerpoint/2010/main" val="45166932"/>
                </p:ext>
              </p:extLst>
            </p:nvPr>
          </p:nvGraphicFramePr>
          <p:xfrm>
            <a:off x="376416" y="942644"/>
            <a:ext cx="2077774" cy="17355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882069" y="823043"/>
              <a:ext cx="10458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0.1% extant</a:t>
              </a:r>
              <a:endParaRPr lang="en-CA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9231" y="1849790"/>
              <a:ext cx="1171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99.9% extinct</a:t>
              </a:r>
              <a:endParaRPr lang="en-CA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76936" y="4341865"/>
            <a:ext cx="4837820" cy="1837123"/>
            <a:chOff x="3676936" y="4341865"/>
            <a:chExt cx="4837820" cy="183712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936" y="4341865"/>
              <a:ext cx="4837819" cy="1375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676936" y="5717323"/>
              <a:ext cx="4837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/>
                <a:t>Over the past half billion years, there have been at least twenty mass extinctions. Five of </a:t>
              </a:r>
              <a:r>
                <a:rPr lang="en-CA" sz="1200" dirty="0" smtClean="0"/>
                <a:t>these were major—the </a:t>
              </a:r>
              <a:r>
                <a:rPr lang="en-CA" sz="1200" dirty="0"/>
                <a:t>so-called Big </a:t>
              </a:r>
              <a:r>
                <a:rPr lang="en-CA" sz="1200" dirty="0" smtClean="0"/>
                <a:t>Five</a:t>
              </a:r>
              <a:endParaRPr lang="en-CA" sz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66125" y="961737"/>
            <a:ext cx="1139617" cy="1224789"/>
            <a:chOff x="3766125" y="961737"/>
            <a:chExt cx="1139617" cy="122478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127" y="1237783"/>
              <a:ext cx="1139615" cy="948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766125" y="961737"/>
              <a:ext cx="1139615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Glaciation</a:t>
              </a:r>
              <a:endParaRPr lang="en-CA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05742" y="960783"/>
            <a:ext cx="814761" cy="1225742"/>
            <a:chOff x="4905742" y="960783"/>
            <a:chExt cx="814761" cy="122574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742" y="1237782"/>
              <a:ext cx="814761" cy="948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905742" y="960783"/>
              <a:ext cx="813600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Volcanism</a:t>
              </a:r>
              <a:endParaRPr lang="en-CA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19342" y="964639"/>
            <a:ext cx="1385813" cy="1221885"/>
            <a:chOff x="5719342" y="964639"/>
            <a:chExt cx="1385813" cy="1221885"/>
          </a:xfrm>
        </p:grpSpPr>
        <p:sp>
          <p:nvSpPr>
            <p:cNvPr id="15" name="TextBox 14"/>
            <p:cNvSpPr txBox="1"/>
            <p:nvPr/>
          </p:nvSpPr>
          <p:spPr>
            <a:xfrm>
              <a:off x="5719342" y="964639"/>
              <a:ext cx="138581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Methane</a:t>
              </a:r>
              <a:endParaRPr lang="en-CA" sz="1200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503" y="1237781"/>
              <a:ext cx="1384652" cy="948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7105154" y="970721"/>
            <a:ext cx="1335168" cy="1215806"/>
            <a:chOff x="7105154" y="970721"/>
            <a:chExt cx="1335168" cy="1215806"/>
          </a:xfrm>
        </p:grpSpPr>
        <p:sp>
          <p:nvSpPr>
            <p:cNvPr id="18" name="TextBox 17"/>
            <p:cNvSpPr txBox="1"/>
            <p:nvPr/>
          </p:nvSpPr>
          <p:spPr>
            <a:xfrm>
              <a:off x="7105154" y="970721"/>
              <a:ext cx="1335167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Meteorites</a:t>
              </a:r>
              <a:endParaRPr lang="en-CA" sz="1200" dirty="0">
                <a:solidFill>
                  <a:schemeClr val="bg1"/>
                </a:solidFill>
              </a:endParaRPr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155" y="1241639"/>
              <a:ext cx="1335167" cy="944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5986130" y="2254694"/>
            <a:ext cx="541934" cy="2548836"/>
            <a:chOff x="5986130" y="2254694"/>
            <a:chExt cx="541934" cy="2548836"/>
          </a:xfrm>
        </p:grpSpPr>
        <p:sp>
          <p:nvSpPr>
            <p:cNvPr id="7" name="Freeform 6"/>
            <p:cNvSpPr/>
            <p:nvPr/>
          </p:nvSpPr>
          <p:spPr>
            <a:xfrm>
              <a:off x="5986130" y="2254694"/>
              <a:ext cx="285467" cy="2548836"/>
            </a:xfrm>
            <a:custGeom>
              <a:avLst/>
              <a:gdLst>
                <a:gd name="connsiteX0" fmla="*/ 191386 w 285467"/>
                <a:gd name="connsiteY0" fmla="*/ 0 h 1158949"/>
                <a:gd name="connsiteX1" fmla="*/ 276447 w 285467"/>
                <a:gd name="connsiteY1" fmla="*/ 563526 h 1158949"/>
                <a:gd name="connsiteX2" fmla="*/ 0 w 285467"/>
                <a:gd name="connsiteY2" fmla="*/ 1158949 h 11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467" h="1158949">
                  <a:moveTo>
                    <a:pt x="191386" y="0"/>
                  </a:moveTo>
                  <a:cubicBezTo>
                    <a:pt x="249865" y="185184"/>
                    <a:pt x="308345" y="370368"/>
                    <a:pt x="276447" y="563526"/>
                  </a:cubicBezTo>
                  <a:cubicBezTo>
                    <a:pt x="244549" y="756684"/>
                    <a:pt x="122274" y="957816"/>
                    <a:pt x="0" y="1158949"/>
                  </a:cubicBezTo>
                </a:path>
              </a:pathLst>
            </a:custGeom>
            <a:noFill/>
            <a:ln w="76200"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87531" y="3000014"/>
              <a:ext cx="5405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FF0000"/>
                  </a:solidFill>
                </a:rPr>
                <a:t>?</a:t>
              </a:r>
              <a:endParaRPr lang="en-CA" sz="6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3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Image result for plate tecton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147"/>
            <a:ext cx="9144000" cy="421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54042" y="8457"/>
            <a:ext cx="9267616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Why a lack of evidence: recycling of fossils due to plate tectonics.</a:t>
            </a:r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2747516" y="3230217"/>
            <a:ext cx="6396484" cy="3627783"/>
            <a:chOff x="2747516" y="3230217"/>
            <a:chExt cx="6396484" cy="3627783"/>
          </a:xfrm>
        </p:grpSpPr>
        <p:sp>
          <p:nvSpPr>
            <p:cNvPr id="2" name="Rectangle 1"/>
            <p:cNvSpPr/>
            <p:nvPr/>
          </p:nvSpPr>
          <p:spPr>
            <a:xfrm>
              <a:off x="5347251" y="6581001"/>
              <a:ext cx="37967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The Journal of Geology </a:t>
              </a:r>
              <a:r>
                <a:rPr lang="en-US" sz="1200" dirty="0" smtClean="0"/>
                <a:t>93, no. 6 (Nov., 1985): </a:t>
              </a:r>
              <a:r>
                <a:rPr lang="en-US" sz="1200" dirty="0"/>
                <a:t>625-643. 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516" y="3230217"/>
              <a:ext cx="6247398" cy="33340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31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" y="448945"/>
            <a:ext cx="6419850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54042" y="28335"/>
            <a:ext cx="9267616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Additional </a:t>
            </a:r>
            <a:r>
              <a:rPr lang="en-US" dirty="0" smtClean="0"/>
              <a:t>explanation :species capable of leaving fossil only emerged recently</a:t>
            </a:r>
            <a:endParaRPr lang="en-CA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4885902"/>
            <a:ext cx="2063115" cy="187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219" y="4954904"/>
            <a:ext cx="1754505" cy="180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60545" y="4709160"/>
            <a:ext cx="195453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Diatoms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370321" y="4712970"/>
            <a:ext cx="16560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Forams</a:t>
            </a:r>
            <a:endParaRPr lang="en-US" sz="12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4" y="5023675"/>
            <a:ext cx="1696402" cy="171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520566" y="3554730"/>
            <a:ext cx="485774" cy="1331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615816" y="3489961"/>
            <a:ext cx="2030729" cy="13677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6770" y="4775835"/>
            <a:ext cx="160782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Cambrian explosion</a:t>
            </a:r>
            <a:endParaRPr lang="en-US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491615" y="3396617"/>
            <a:ext cx="190502" cy="1529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2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bio1151.nicerweb.com/Locked/media/ch25/25_T01-GeologicRecord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34" y="463133"/>
            <a:ext cx="4632325" cy="59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8970" y="5566410"/>
            <a:ext cx="3228975" cy="297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09925" y="6017895"/>
            <a:ext cx="3228975" cy="140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64696" y="425900"/>
            <a:ext cx="3200400" cy="12003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So why of fossil record is low?: likely a combination of crust turnover and recent evolution of fossil “</a:t>
            </a:r>
            <a:r>
              <a:rPr lang="en-US" dirty="0"/>
              <a:t>l</a:t>
            </a:r>
            <a:r>
              <a:rPr lang="en-US" dirty="0" smtClean="0"/>
              <a:t>eaving” species.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14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72" y="4128202"/>
            <a:ext cx="842010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4042" y="28335"/>
            <a:ext cx="9144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/>
              <a:t>The Big Five</a:t>
            </a:r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3103445" y="1726585"/>
            <a:ext cx="5572727" cy="2518251"/>
            <a:chOff x="3103445" y="1726585"/>
            <a:chExt cx="5572727" cy="251825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445" y="1726585"/>
              <a:ext cx="3597844" cy="20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5151" y="1726585"/>
              <a:ext cx="2711021" cy="20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ular Callout 6"/>
            <p:cNvSpPr/>
            <p:nvPr/>
          </p:nvSpPr>
          <p:spPr>
            <a:xfrm>
              <a:off x="3103445" y="3763381"/>
              <a:ext cx="5572727" cy="481455"/>
            </a:xfrm>
            <a:prstGeom prst="wedgeRectCallout">
              <a:avLst>
                <a:gd name="adj1" fmla="val 30247"/>
                <a:gd name="adj2" fmla="val 1769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End-Cretaceous event, seventy-five per cent of all species on earth were exterminated including the </a:t>
              </a:r>
              <a:r>
                <a:rPr lang="en-CA" sz="1200" dirty="0" smtClean="0"/>
                <a:t>dinosaurs</a:t>
              </a:r>
              <a:endParaRPr lang="en-CA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43638" y="1726585"/>
            <a:ext cx="5572727" cy="2518251"/>
            <a:chOff x="1948413" y="2409979"/>
            <a:chExt cx="5572727" cy="2518251"/>
          </a:xfrm>
        </p:grpSpPr>
        <p:sp>
          <p:nvSpPr>
            <p:cNvPr id="15" name="Rectangular Callout 14"/>
            <p:cNvSpPr/>
            <p:nvPr/>
          </p:nvSpPr>
          <p:spPr>
            <a:xfrm>
              <a:off x="1948413" y="4446775"/>
              <a:ext cx="5572727" cy="481455"/>
            </a:xfrm>
            <a:prstGeom prst="wedgeRectCallout">
              <a:avLst>
                <a:gd name="adj1" fmla="val 31974"/>
                <a:gd name="adj2" fmla="val 17897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smtClean="0"/>
                <a:t>Triassic–Jurassic event, at </a:t>
              </a:r>
              <a:r>
                <a:rPr lang="en-CA" sz="1200" dirty="0"/>
                <a:t>least half of the species </a:t>
              </a:r>
              <a:r>
                <a:rPr lang="en-CA" sz="1200" dirty="0" smtClean="0"/>
                <a:t>at </a:t>
              </a:r>
              <a:r>
                <a:rPr lang="en-CA" sz="1200" dirty="0"/>
                <a:t>that time went </a:t>
              </a:r>
              <a:r>
                <a:rPr lang="en-CA" sz="1200" dirty="0" smtClean="0"/>
                <a:t>extinct including </a:t>
              </a:r>
              <a:r>
                <a:rPr lang="en-CA" sz="1200" dirty="0"/>
                <a:t>the </a:t>
              </a:r>
              <a:r>
                <a:rPr lang="en-CA" sz="1200" dirty="0" smtClean="0"/>
                <a:t>large amphibians and some reptiles crocodile-like</a:t>
              </a:r>
              <a:endParaRPr lang="en-CA" sz="1200" dirty="0"/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91" y="2409979"/>
              <a:ext cx="1797265" cy="202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3" y="2409979"/>
              <a:ext cx="2465594" cy="20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756" y="2409979"/>
              <a:ext cx="1331384" cy="202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249818" y="1026214"/>
            <a:ext cx="5572727" cy="3109563"/>
            <a:chOff x="1948413" y="1818667"/>
            <a:chExt cx="5572727" cy="3109563"/>
          </a:xfrm>
        </p:grpSpPr>
        <p:sp>
          <p:nvSpPr>
            <p:cNvPr id="20" name="Rectangular Callout 19"/>
            <p:cNvSpPr/>
            <p:nvPr/>
          </p:nvSpPr>
          <p:spPr>
            <a:xfrm>
              <a:off x="1948413" y="4446775"/>
              <a:ext cx="5572727" cy="481455"/>
            </a:xfrm>
            <a:prstGeom prst="wedgeRectCallout">
              <a:avLst>
                <a:gd name="adj1" fmla="val 36465"/>
                <a:gd name="adj2" fmla="val 1409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Permian–Triassic </a:t>
              </a:r>
              <a:r>
                <a:rPr lang="en-CA" sz="1200" dirty="0" smtClean="0"/>
                <a:t>event</a:t>
              </a:r>
              <a:r>
                <a:rPr lang="en-CA" sz="1200" dirty="0"/>
                <a:t>, "Great </a:t>
              </a:r>
              <a:r>
                <a:rPr lang="en-CA" sz="1200" dirty="0" smtClean="0"/>
                <a:t>Dying</a:t>
              </a:r>
              <a:r>
                <a:rPr lang="en-CA" sz="1200" dirty="0"/>
                <a:t>“, ~</a:t>
              </a:r>
              <a:r>
                <a:rPr lang="en-CA" sz="1200" dirty="0" smtClean="0"/>
                <a:t>96</a:t>
              </a:r>
              <a:r>
                <a:rPr lang="en-CA" sz="1200" dirty="0"/>
                <a:t>% of all marine species and </a:t>
              </a:r>
              <a:r>
                <a:rPr lang="en-CA" sz="1200" dirty="0" smtClean="0"/>
                <a:t>~ </a:t>
              </a:r>
              <a:r>
                <a:rPr lang="en-CA" sz="1200" dirty="0"/>
                <a:t>70% of land </a:t>
              </a:r>
              <a:r>
                <a:rPr lang="en-CA" sz="1200" dirty="0" smtClean="0"/>
                <a:t>species at the time went extinct including </a:t>
              </a:r>
              <a:r>
                <a:rPr lang="en-CA" sz="1200" dirty="0"/>
                <a:t>large mammal-like </a:t>
              </a:r>
              <a:r>
                <a:rPr lang="en-CA" sz="1200" dirty="0" smtClean="0"/>
                <a:t>reptiles and most insects</a:t>
              </a:r>
              <a:endParaRPr lang="en-CA" sz="1200" dirty="0"/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704" y="2409979"/>
              <a:ext cx="2052435" cy="2016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3" y="1818667"/>
              <a:ext cx="3520291" cy="2628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202278" y="775963"/>
            <a:ext cx="5579947" cy="3242622"/>
            <a:chOff x="1944803" y="1685608"/>
            <a:chExt cx="5579947" cy="3242622"/>
          </a:xfrm>
        </p:grpSpPr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582" y="2141723"/>
              <a:ext cx="2561168" cy="2305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700" y="2141723"/>
              <a:ext cx="2676525" cy="2390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ular Callout 26"/>
            <p:cNvSpPr/>
            <p:nvPr/>
          </p:nvSpPr>
          <p:spPr>
            <a:xfrm>
              <a:off x="1948413" y="4446775"/>
              <a:ext cx="5572727" cy="481455"/>
            </a:xfrm>
            <a:prstGeom prst="wedgeRectCallout">
              <a:avLst>
                <a:gd name="adj1" fmla="val 3647"/>
                <a:gd name="adj2" fmla="val 2829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Late Devonian, </a:t>
              </a:r>
              <a:r>
                <a:rPr lang="en-CA" sz="1200" dirty="0" smtClean="0"/>
                <a:t>~ </a:t>
              </a:r>
              <a:r>
                <a:rPr lang="en-CA" sz="1200" dirty="0"/>
                <a:t>70% of </a:t>
              </a:r>
              <a:r>
                <a:rPr lang="en-CA" sz="1200" dirty="0" smtClean="0"/>
                <a:t>all species at the time went extinct, the event was more catastrophic in the ocean and included trilobites and  coral-like organisms.</a:t>
              </a:r>
              <a:endParaRPr lang="en-CA" sz="12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44803" y="1685608"/>
              <a:ext cx="5576337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Ocean anoxia</a:t>
              </a:r>
              <a:r>
                <a:rPr lang="en-CA" sz="1200" dirty="0"/>
                <a:t>, possibly triggered by global cooling </a:t>
              </a:r>
              <a:r>
                <a:rPr lang="en-CA" sz="1200" dirty="0" smtClean="0"/>
                <a:t>or oceanic volcanism, among main suggested causes</a:t>
              </a:r>
              <a:endParaRPr lang="en-CA" sz="1200" dirty="0"/>
            </a:p>
          </p:txBody>
        </p:sp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1" y="2145315"/>
              <a:ext cx="1776565" cy="2301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179541" y="1255713"/>
            <a:ext cx="55763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200" dirty="0" smtClean="0"/>
              <a:t>Sea </a:t>
            </a:r>
            <a:r>
              <a:rPr lang="en-CA" sz="1200" dirty="0"/>
              <a:t>level and glacially-driven cooling </a:t>
            </a:r>
            <a:r>
              <a:rPr lang="en-CA" sz="1200" dirty="0" smtClean="0"/>
              <a:t>among suggested causes of this extinction event</a:t>
            </a:r>
            <a:endParaRPr lang="en-CA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92777" y="1512249"/>
            <a:ext cx="5572727" cy="2452734"/>
            <a:chOff x="1948413" y="2658281"/>
            <a:chExt cx="5572727" cy="2452734"/>
          </a:xfrm>
        </p:grpSpPr>
        <p:sp>
          <p:nvSpPr>
            <p:cNvPr id="32" name="Rectangular Callout 31"/>
            <p:cNvSpPr/>
            <p:nvPr/>
          </p:nvSpPr>
          <p:spPr>
            <a:xfrm>
              <a:off x="1948413" y="4446775"/>
              <a:ext cx="5572727" cy="664240"/>
            </a:xfrm>
            <a:prstGeom prst="wedgeRectCallout">
              <a:avLst>
                <a:gd name="adj1" fmla="val -9824"/>
                <a:gd name="adj2" fmla="val 1548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smtClean="0"/>
                <a:t>Ordovician–Silurian event</a:t>
              </a:r>
              <a:r>
                <a:rPr lang="en-CA" sz="1200" dirty="0"/>
                <a:t>, </a:t>
              </a:r>
              <a:r>
                <a:rPr lang="en-CA" sz="1200" dirty="0" smtClean="0"/>
                <a:t>the </a:t>
              </a:r>
              <a:r>
                <a:rPr lang="en-CA" sz="1200" dirty="0"/>
                <a:t>second largest of the five major extinctions </a:t>
              </a:r>
              <a:r>
                <a:rPr lang="en-CA" sz="1200" dirty="0" smtClean="0"/>
                <a:t>on Earth, more </a:t>
              </a:r>
              <a:r>
                <a:rPr lang="en-CA" sz="1200" dirty="0"/>
                <a:t>than 60% of marine invertebrates </a:t>
              </a:r>
              <a:r>
                <a:rPr lang="en-CA" sz="1200" dirty="0" smtClean="0"/>
                <a:t>died including brachiopods</a:t>
              </a:r>
              <a:r>
                <a:rPr lang="en-CA" sz="1200" dirty="0"/>
                <a:t>, bivalves, echinoderms, bryozoans and corals.</a:t>
              </a:r>
            </a:p>
          </p:txBody>
        </p:sp>
        <p:pic>
          <p:nvPicPr>
            <p:cNvPr id="33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182" y="2658281"/>
              <a:ext cx="1630957" cy="1788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1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413" y="2658281"/>
              <a:ext cx="1921963" cy="1788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1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623" y="2658281"/>
              <a:ext cx="2546660" cy="1788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816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423" y="1949269"/>
            <a:ext cx="58801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54042" y="28335"/>
            <a:ext cx="9144000" cy="366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/>
              <a:t>Are we in the verge of the sixth mass extinction?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-1" y="395048"/>
            <a:ext cx="3026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 smtClean="0"/>
              <a:t>Only </a:t>
            </a:r>
            <a:r>
              <a:rPr lang="en-CA" dirty="0"/>
              <a:t>1 to 2 percent of all species have gone </a:t>
            </a:r>
            <a:r>
              <a:rPr lang="en-CA" dirty="0" smtClean="0"/>
              <a:t>extinct in recent decades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93036" y="6355653"/>
            <a:ext cx="284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 smtClean="0"/>
              <a:t>Barnosky</a:t>
            </a:r>
            <a:r>
              <a:rPr lang="en-CA" dirty="0" smtClean="0"/>
              <a:t> et al., Nature 2011</a:t>
            </a:r>
            <a:endParaRPr lang="en-CA" dirty="0"/>
          </a:p>
        </p:txBody>
      </p:sp>
      <p:grpSp>
        <p:nvGrpSpPr>
          <p:cNvPr id="24" name="Group 23"/>
          <p:cNvGrpSpPr/>
          <p:nvPr/>
        </p:nvGrpSpPr>
        <p:grpSpPr>
          <a:xfrm>
            <a:off x="5809592" y="860890"/>
            <a:ext cx="3231931" cy="5227465"/>
            <a:chOff x="5809592" y="860890"/>
            <a:chExt cx="3231931" cy="5227465"/>
          </a:xfrm>
        </p:grpSpPr>
        <p:grpSp>
          <p:nvGrpSpPr>
            <p:cNvPr id="23" name="Group 22"/>
            <p:cNvGrpSpPr/>
            <p:nvPr/>
          </p:nvGrpSpPr>
          <p:grpSpPr>
            <a:xfrm>
              <a:off x="5809592" y="860890"/>
              <a:ext cx="3231931" cy="5227465"/>
              <a:chOff x="5809592" y="860890"/>
              <a:chExt cx="3231931" cy="5227465"/>
            </a:xfrm>
          </p:grpSpPr>
          <p:sp>
            <p:nvSpPr>
              <p:cNvPr id="12" name="Rectangular Callout 11"/>
              <p:cNvSpPr/>
              <p:nvPr/>
            </p:nvSpPr>
            <p:spPr>
              <a:xfrm>
                <a:off x="5809592" y="860890"/>
                <a:ext cx="3231931" cy="299546"/>
              </a:xfrm>
              <a:prstGeom prst="wedgeRectCallout">
                <a:avLst>
                  <a:gd name="adj1" fmla="val 15650"/>
                  <a:gd name="adj2" fmla="val 18355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/>
                  <a:t>'endangered' and 'vulnerable' categories</a:t>
                </a: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flipV="1">
                <a:off x="7945822" y="1784826"/>
                <a:ext cx="0" cy="4303529"/>
              </a:xfrm>
              <a:prstGeom prst="straightConnector1">
                <a:avLst/>
              </a:prstGeom>
              <a:ln w="762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619450" y="150602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2100</a:t>
              </a:r>
              <a:endParaRPr lang="en-CA" dirty="0"/>
            </a:p>
          </p:txBody>
        </p:sp>
      </p:grpSp>
      <p:sp>
        <p:nvSpPr>
          <p:cNvPr id="8" name="Rectangular Callout 7"/>
          <p:cNvSpPr/>
          <p:nvPr/>
        </p:nvSpPr>
        <p:spPr>
          <a:xfrm>
            <a:off x="3393033" y="1160436"/>
            <a:ext cx="2249849" cy="299545"/>
          </a:xfrm>
          <a:prstGeom prst="wedgeRectCallout">
            <a:avLst>
              <a:gd name="adj1" fmla="val 40253"/>
              <a:gd name="adj2" fmla="val 238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‘critically endangered’</a:t>
            </a:r>
            <a:endParaRPr lang="en-CA" sz="1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5990345" y="1600160"/>
            <a:ext cx="652743" cy="4594031"/>
            <a:chOff x="5990345" y="1600160"/>
            <a:chExt cx="652743" cy="4594031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00952" y="1890662"/>
              <a:ext cx="0" cy="4303529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990345" y="160016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2050</a:t>
              </a:r>
              <a:endParaRPr lang="en-CA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6840" y="1310208"/>
            <a:ext cx="2578799" cy="2960453"/>
            <a:chOff x="346840" y="1310208"/>
            <a:chExt cx="2578799" cy="296045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40" y="1705258"/>
              <a:ext cx="2578799" cy="2565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17"/>
            <p:cNvSpPr/>
            <p:nvPr/>
          </p:nvSpPr>
          <p:spPr>
            <a:xfrm>
              <a:off x="1529254" y="1310208"/>
              <a:ext cx="630273" cy="676250"/>
            </a:xfrm>
            <a:custGeom>
              <a:avLst/>
              <a:gdLst>
                <a:gd name="connsiteX0" fmla="*/ 0 w 410914"/>
                <a:gd name="connsiteY0" fmla="*/ 39442 h 449345"/>
                <a:gd name="connsiteX1" fmla="*/ 346841 w 410914"/>
                <a:gd name="connsiteY1" fmla="*/ 39442 h 449345"/>
                <a:gd name="connsiteX2" fmla="*/ 409903 w 410914"/>
                <a:gd name="connsiteY2" fmla="*/ 449345 h 449345"/>
                <a:gd name="connsiteX0" fmla="*/ 0 w 410029"/>
                <a:gd name="connsiteY0" fmla="*/ 10066 h 419969"/>
                <a:gd name="connsiteX1" fmla="*/ 305816 w 410029"/>
                <a:gd name="connsiteY1" fmla="*/ 102490 h 419969"/>
                <a:gd name="connsiteX2" fmla="*/ 409903 w 410029"/>
                <a:gd name="connsiteY2" fmla="*/ 419969 h 4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29" h="419969">
                  <a:moveTo>
                    <a:pt x="0" y="10066"/>
                  </a:moveTo>
                  <a:cubicBezTo>
                    <a:pt x="139262" y="-24093"/>
                    <a:pt x="237499" y="34173"/>
                    <a:pt x="305816" y="102490"/>
                  </a:cubicBezTo>
                  <a:cubicBezTo>
                    <a:pt x="374133" y="170807"/>
                    <a:pt x="412530" y="249176"/>
                    <a:pt x="409903" y="41996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59001" y="1413690"/>
            <a:ext cx="744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However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1920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1356</Words>
  <Application>Microsoft Office PowerPoint</Application>
  <PresentationFormat>On-screen Show (4:3)</PresentationFormat>
  <Paragraphs>171</Paragraphs>
  <Slides>21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</dc:creator>
  <cp:lastModifiedBy>Camilo Mora</cp:lastModifiedBy>
  <cp:revision>67</cp:revision>
  <dcterms:created xsi:type="dcterms:W3CDTF">2012-01-18T16:29:24Z</dcterms:created>
  <dcterms:modified xsi:type="dcterms:W3CDTF">2018-01-31T18:46:10Z</dcterms:modified>
</cp:coreProperties>
</file>